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8" r:id="rId3"/>
  </p:sldMasterIdLst>
  <p:notesMasterIdLst>
    <p:notesMasterId r:id="rId5"/>
  </p:notesMasterIdLst>
  <p:handoutMasterIdLst>
    <p:handoutMasterId r:id="rId36"/>
  </p:handoutMasterIdLst>
  <p:sldIdLst>
    <p:sldId id="256" r:id="rId4"/>
    <p:sldId id="257" r:id="rId6"/>
    <p:sldId id="258" r:id="rId7"/>
    <p:sldId id="286" r:id="rId8"/>
    <p:sldId id="260" r:id="rId9"/>
    <p:sldId id="261" r:id="rId10"/>
    <p:sldId id="287"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p:scale>
          <a:sx n="75" d="100"/>
          <a:sy n="75" d="100"/>
        </p:scale>
        <p:origin x="1914" y="9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81562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815623"/>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5440379"/>
            <a:ext cx="2971800" cy="815621"/>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15440379"/>
            <a:ext cx="2971800" cy="815621"/>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9AEFF8-A9D6-4BDA-A24A-832BDB70C22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7" Type="http://schemas.openxmlformats.org/officeDocument/2006/relationships/slide" Target="../slides/slide14.xml"/><Relationship Id="rId6" Type="http://schemas.openxmlformats.org/officeDocument/2006/relationships/slide" Target="../slides/slide5.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6#sourcefrom=">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10759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9222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7274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541772"/>
            <a:ext cx="768096" cy="768096"/>
          </a:xfrm>
          <a:prstGeom prst="rect">
            <a:avLst/>
          </a:prstGeom>
        </p:spPr>
      </p:pic>
      <p:sp>
        <p:nvSpPr>
          <p:cNvPr id="8" name="MasterShapeName"/>
          <p:cNvSpPr/>
          <p:nvPr/>
        </p:nvSpPr>
        <p:spPr>
          <a:xfrm>
            <a:off x="4681728" y="10759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9222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7274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5417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12313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222fc347a&amp;color=RGB(0,96,96)">
            <a:hlinkClick r:id="" action="ppaction://noaction"/>
          </p:cNvPr>
          <p:cNvSpPr/>
          <p:nvPr/>
        </p:nvSpPr>
        <p:spPr>
          <a:xfrm>
            <a:off x="5943600" y="40777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8828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3fa5e026a&amp;color=RGB(0,96,96)">
            <a:hlinkClick r:id="" action="ppaction://noaction"/>
          </p:cNvPr>
          <p:cNvSpPr/>
          <p:nvPr/>
        </p:nvSpPr>
        <p:spPr>
          <a:xfrm>
            <a:off x="5943600" y="56972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内页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1"/>
            <a:ext cx="2844800" cy="365125"/>
          </a:xfrm>
          <a:prstGeom prst="rect">
            <a:avLst/>
          </a:prstGeom>
        </p:spPr>
        <p:txBody>
          <a:bodyPr/>
          <a:lstStyle/>
          <a:p>
            <a:fld id="{53A34AF9-1664-4634-98DD-8A193B72BA2B}" type="datetime1">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f23402e93348528ddcbdf0#tid=68fb21b67a4d3800093b27f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1078992"/>
          </a:xfrm>
          <a:prstGeom prst="rect">
            <a:avLst/>
          </a:prstGeom>
        </p:spPr>
      </p:pic>
      <p:sp>
        <p:nvSpPr>
          <p:cNvPr id="4" name="MasterShapeName"/>
          <p:cNvSpPr/>
          <p:nvPr/>
        </p:nvSpPr>
        <p:spPr>
          <a:xfrm>
            <a:off x="8385048" y="4242816"/>
            <a:ext cx="2660904" cy="1078992"/>
          </a:xfrm>
          <a:prstGeom prst="rect">
            <a:avLst/>
          </a:prstGeom>
          <a:noFill/>
        </p:spPr>
        <p:txBody>
          <a:bodyPr wrap="square" lIns="0" tIns="0" rIns="0" bIns="0" rtlCol="0" anchor="ctr"/>
          <a:lstStyle/>
          <a:p>
            <a:pPr algn="ctr">
              <a:lnSpc>
                <a:spcPct val="100000"/>
              </a:lnSpc>
            </a:pPr>
            <a:r>
              <a:rPr lang="en-US" sz="20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高中历史  选择性必修3     文化交流与传播</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4681728" y="82194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4681728" y="375716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4681728" y="4536948"/>
            <a:ext cx="768096" cy="768096"/>
          </a:xfrm>
          <a:prstGeom prst="rect">
            <a:avLst/>
          </a:prstGeom>
        </p:spPr>
      </p:pic>
      <p:pic>
        <p:nvPicPr>
          <p:cNvPr id="7" name="MasterShapeName" descr="preencoded.png"/>
          <p:cNvPicPr>
            <a:picLocks noChangeAspect="1"/>
          </p:cNvPicPr>
          <p:nvPr/>
        </p:nvPicPr>
        <p:blipFill>
          <a:blip r:embed="rId5"/>
          <a:stretch>
            <a:fillRect/>
          </a:stretch>
        </p:blipFill>
        <p:spPr>
          <a:xfrm>
            <a:off x="4681728" y="5363972"/>
            <a:ext cx="768096" cy="768096"/>
          </a:xfrm>
          <a:prstGeom prst="rect">
            <a:avLst/>
          </a:prstGeom>
        </p:spPr>
      </p:pic>
      <p:sp>
        <p:nvSpPr>
          <p:cNvPr id="8" name="MasterShapeName"/>
          <p:cNvSpPr/>
          <p:nvPr/>
        </p:nvSpPr>
        <p:spPr>
          <a:xfrm>
            <a:off x="4681728" y="821944"/>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9" name="MasterShapeName"/>
          <p:cNvSpPr/>
          <p:nvPr/>
        </p:nvSpPr>
        <p:spPr>
          <a:xfrm>
            <a:off x="4681728" y="375716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10" name="MasterShapeName"/>
          <p:cNvSpPr/>
          <p:nvPr/>
        </p:nvSpPr>
        <p:spPr>
          <a:xfrm>
            <a:off x="4681728" y="4536948"/>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1" name="MasterShapeName"/>
          <p:cNvSpPr/>
          <p:nvPr/>
        </p:nvSpPr>
        <p:spPr>
          <a:xfrm>
            <a:off x="4681728" y="5363972"/>
            <a:ext cx="768096" cy="768096"/>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Arial (正文)" pitchFamily="34" charset="0"/>
                <a:ea typeface="Arial (正文)" pitchFamily="34" charset="-122"/>
                <a:cs typeface="Arial (正文)" pitchFamily="34" charset="-120"/>
              </a:rPr>
              <a:t>04</a:t>
            </a:r>
            <a:endParaRPr lang="en-US" sz="2400" dirty="0"/>
          </a:p>
        </p:txBody>
      </p:sp>
      <p:sp>
        <p:nvSpPr>
          <p:cNvPr id="12" name="MasterShapeName"/>
          <p:cNvSpPr/>
          <p:nvPr/>
        </p:nvSpPr>
        <p:spPr>
          <a:xfrm>
            <a:off x="5943600" y="977392"/>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知识绘</a:t>
            </a:r>
            <a:endParaRPr lang="en-US" sz="2400" dirty="0"/>
          </a:p>
        </p:txBody>
      </p:sp>
      <p:sp>
        <p:nvSpPr>
          <p:cNvPr id="13" name="MasterShapeName?linknodeid=9a5d0f41b&amp;color=RGB(0,96,96)">
            <a:hlinkClick r:id="rId6" action="ppaction://hlinksldjump"/>
          </p:cNvPr>
          <p:cNvSpPr/>
          <p:nvPr/>
        </p:nvSpPr>
        <p:spPr>
          <a:xfrm>
            <a:off x="5943600" y="391261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重难斩</a:t>
            </a:r>
            <a:endParaRPr lang="en-US" sz="2400" dirty="0"/>
          </a:p>
        </p:txBody>
      </p:sp>
      <p:sp>
        <p:nvSpPr>
          <p:cNvPr id="14" name="MasterShapeName"/>
          <p:cNvSpPr/>
          <p:nvPr/>
        </p:nvSpPr>
        <p:spPr>
          <a:xfrm>
            <a:off x="5943600" y="4692396"/>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史料解</a:t>
            </a:r>
            <a:endParaRPr lang="en-US" sz="2400" dirty="0"/>
          </a:p>
        </p:txBody>
      </p:sp>
      <p:sp>
        <p:nvSpPr>
          <p:cNvPr id="15" name="MasterShapeName?linknodeid=6c274c212&amp;color=RGB(0,96,96)">
            <a:hlinkClick r:id="rId7" action="ppaction://hlinksldjump"/>
          </p:cNvPr>
          <p:cNvSpPr/>
          <p:nvPr/>
        </p:nvSpPr>
        <p:spPr>
          <a:xfrm>
            <a:off x="5943600" y="5519420"/>
            <a:ext cx="1435608" cy="457200"/>
          </a:xfrm>
          <a:prstGeom prst="rect">
            <a:avLst/>
          </a:prstGeom>
          <a:noFill/>
        </p:spPr>
        <p:txBody>
          <a:bodyPr wrap="square" lIns="0" tIns="0" rIns="0" bIns="0" rtlCol="0" anchor="ctr"/>
          <a:lstStyle/>
          <a:p>
            <a:pPr algn="l">
              <a:lnSpc>
                <a:spcPct val="100000"/>
              </a:lnSpc>
            </a:pPr>
            <a:r>
              <a:rPr lang="en-US" sz="2400" b="0" i="0" dirty="0">
                <a:solidFill>
                  <a:srgbClr val="003760"/>
                </a:solidFill>
                <a:latin typeface="印品黑体" pitchFamily="34" charset="0"/>
                <a:ea typeface="印品黑体" pitchFamily="34" charset="-122"/>
                <a:cs typeface="印品黑体" pitchFamily="34" charset="-120"/>
              </a:rPr>
              <a:t>巩固练</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知识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55778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知识绘</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重难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59536"/>
            <a:ext cx="649224" cy="685800"/>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重难斩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巩固练">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66344" y="877824"/>
            <a:ext cx="649224" cy="649224"/>
          </a:xfrm>
          <a:prstGeom prst="rect">
            <a:avLst/>
          </a:prstGeom>
        </p:spPr>
      </p:pic>
      <p:sp>
        <p:nvSpPr>
          <p:cNvPr id="4" name="MasterShapeName"/>
          <p:cNvSpPr/>
          <p:nvPr/>
        </p:nvSpPr>
        <p:spPr>
          <a:xfrm>
            <a:off x="1225296" y="859536"/>
            <a:ext cx="1801368" cy="685800"/>
          </a:xfrm>
          <a:prstGeom prst="rect">
            <a:avLst/>
          </a:prstGeom>
          <a:noFill/>
        </p:spPr>
        <p:txBody>
          <a:bodyPr wrap="square" lIns="0" tIns="0" rIns="0" bIns="0" rtlCol="0" anchor="ctr"/>
          <a:lstStyle/>
          <a:p>
            <a:pPr algn="l">
              <a:lnSpc>
                <a:spcPct val="100000"/>
              </a:lnSpc>
            </a:pPr>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巩固练</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openxmlformats.org/officeDocument/2006/relationships/slideLayout" Target="../slideLayouts/slideLayout17.xml"/><Relationship Id="rId7" Type="http://schemas.openxmlformats.org/officeDocument/2006/relationships/slideLayout" Target="../slideLayouts/slideLayout16.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1" Type="http://schemas.openxmlformats.org/officeDocument/2006/relationships/theme" Target="../theme/theme2.xml"/><Relationship Id="rId10" Type="http://schemas.openxmlformats.org/officeDocument/2006/relationships/slideLayout" Target="../slideLayouts/slideLayout19.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image" Target="../media/image13.png"/><Relationship Id="rId3" Type="http://schemas.openxmlformats.org/officeDocument/2006/relationships/tags" Target="../tags/tag3.xml"/><Relationship Id="rId2" Type="http://schemas.openxmlformats.org/officeDocument/2006/relationships/tags" Target="../tags/tag2.xml"/><Relationship Id="rId16" Type="http://schemas.openxmlformats.org/officeDocument/2006/relationships/notesSlide" Target="../notesSlides/notesSlide4.xml"/><Relationship Id="rId15" Type="http://schemas.openxmlformats.org/officeDocument/2006/relationships/slideLayout" Target="../slideLayouts/slideLayout19.xml"/><Relationship Id="rId14" Type="http://schemas.openxmlformats.org/officeDocument/2006/relationships/slide" Target="slide12.xml"/><Relationship Id="rId13" Type="http://schemas.openxmlformats.org/officeDocument/2006/relationships/slide" Target="slide9.xml"/><Relationship Id="rId12" Type="http://schemas.openxmlformats.org/officeDocument/2006/relationships/slide" Target="slide5.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140cd550e?vcp=1&amp;pid=c6a95c035&amp;color=0,55,96&amp;vtp=1&amp;bt=1&amp;bbb=1&amp;hb=1"/>
          <p:cNvSpPr/>
          <p:nvPr/>
        </p:nvSpPr>
        <p:spPr>
          <a:xfrm>
            <a:off x="502920" y="2677323"/>
            <a:ext cx="10570464" cy="24466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2.影响</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1）实现了亚非拉国家的民族解放和国家独立的诉求，大大改变了世界政治版图和政治格局。</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2）新兴民族独立国家的增多，改变了世界政治事务的力量对比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第三世界国家在国际政治舞台上发挥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着越来越大的作用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3）推动了世界多极化的发展趋势，冲击了两极格局，有利于推动国际关系民主化。</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4）有利于推动建立公正、合理的国际政治经济新秩序。</a:t>
            </a:r>
            <a:endParaRPr lang="en-US" altLang="zh-CN"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474c14114?vaa=1&amp;vcp=1&amp;vop=1&amp;pid=c6a95c035&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例2</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[黑龙江大庆铁人中学2025高二开学考]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20世纪60—80年代，新加坡</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、韩国等亚洲国家实现了经济的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高速增长</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成为新兴工业化国家。沙特阿拉伯、科威特等海湾产油国也出现了“石油繁荣”和经济起飞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些国家现代化建设成就显著的共同前提是(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7_1#474c14114.bracket?vaa=1&amp;vcp=1&amp;vop=1&amp;pid=c6a95c035&amp;color=0,55,96&amp;vpa=2&amp;vtp=1"/>
          <p:cNvSpPr/>
          <p:nvPr/>
        </p:nvSpPr>
        <p:spPr>
          <a:xfrm>
            <a:off x="47883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5_2#474c14114.choices?vaa=1&amp;vcp=1&amp;vop=1&amp;pid=c6a95c035&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实行了市场经济体制</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本国拥有丰富的劳动力资源</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大力发展科技和教育</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摆脱殖民统治实现政治独立</a:t>
            </a:r>
            <a:endParaRPr lang="en-US" altLang="zh-CN" sz="1800" dirty="0"/>
          </a:p>
        </p:txBody>
      </p:sp>
      <p:sp>
        <p:nvSpPr>
          <p:cNvPr id="5" name="QC_5_AS.6_1#474c14114?vaa=1&amp;vcp=1&amp;vop=1&amp;pid=c6a95c035&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【解析】本题考查殖民体系的瓦解与新兴民族国家的发展。材料列举的国家在二战后获得政治独立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能够实施国家发展战略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如新加坡和韩国的出口导向工业化，沙特和科威特的石油资源国有化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其首要的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共同前提是实现国家独立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D项正确；新加坡和韩国是市场经济体制，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但沙特和科威特经济是国家控制，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石油由国家管理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排除A项；劳动力资源丰富是新加坡、韩国的优势，但沙特、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科威特等产油国人口较少，</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劳动力相对匮乏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排除B项；科技和教育是经济起飞的重要推动力（尤其对新加坡、韩国而言），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但沙特、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科威特等产油国的初期发展主要依靠石油资源而非科技教育</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fd8e9bd21?vcp=1&amp;pid=941989202&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要点3</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二战后新兴民族国家文化发展的特点</a:t>
            </a:r>
            <a:endParaRPr lang="en-US" altLang="zh-CN" sz="2000" dirty="0"/>
          </a:p>
        </p:txBody>
      </p:sp>
      <p:sp>
        <p:nvSpPr>
          <p:cNvPr id="3" name="P_5_BD#ae6308e64?vcp=1&amp;pid=fd8e9bd21&amp;color=0,55,96&amp;vtp=1&amp;bbb=1&amp;hb=1"/>
          <p:cNvSpPr/>
          <p:nvPr/>
        </p:nvSpPr>
        <p:spPr>
          <a:xfrm>
            <a:off x="502920" y="1940623"/>
            <a:ext cx="10570464" cy="28689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1.吸收借鉴外来文化：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印度统治精英接受来自西方的自由主义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、民族主义和社会主义思想中的一些基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本价值取向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新加坡、韩国都注意在发扬儒家文化的精华的同时，吸收西方文化的精华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现代埃及文化带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有欧洲和西亚等地的文化元素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.重视民族文化复兴：</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印度注重发展传统文化，崇尚甘地思想，尊重宗教信仰的多样性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埃及继承了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古埃及优秀文化遗产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复兴民族文化。</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.在传统与现代碰撞中创新发展：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印度在吸收借鉴西方文化的基础上走上了独特的发展道路；</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新加坡、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韩国努力创造一种现代的东方文化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埃及文化是具有非洲特点的阿拉伯文化。</a:t>
            </a:r>
            <a:endParaRPr lang="en-US" altLang="zh-CN"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2cfe6a9a8?vaa=1&amp;vcp=1&amp;vop=1&amp;pid=fd8e9bd21&amp;color=0,55,96&amp;vtp=1&amp;bt=1&amp;bbb=1&amp;hb=1"/>
          <p:cNvSpPr/>
          <p:nvPr/>
        </p:nvSpPr>
        <p:spPr>
          <a:xfrm>
            <a:off x="502920" y="20788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例3</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[河南部分名校2025高二期中]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第二次世界大战后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印度统治精英不同程度地接受了来自西方的自由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、民族主义和社会主义思想中的一些基本价值取向，同时也注重弘扬印度传统文化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。这影响到印度的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现代文化(</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1_1#2cfe6a9a8.bracket?vaa=1&amp;vcp=1&amp;vop=1&amp;pid=fd8e9bd21&amp;color=0,55,96&amp;vpa=3&amp;vtp=1"/>
          <p:cNvSpPr/>
          <p:nvPr/>
        </p:nvSpPr>
        <p:spPr>
          <a:xfrm>
            <a:off x="1587976" y="290366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9_2#2cfe6a9a8.choices?vaa=1&amp;vcp=1&amp;vop=1&amp;pid=fd8e9bd21&amp;color=0,55,96&amp;vtp=1&amp;bbb=1"/>
          <p:cNvSpPr/>
          <p:nvPr/>
        </p:nvSpPr>
        <p:spPr>
          <a:xfrm>
            <a:off x="502920" y="3311020"/>
            <a:ext cx="10570464" cy="360680"/>
          </a:xfrm>
          <a:prstGeom prst="rect">
            <a:avLst/>
          </a:prstGeom>
          <a:noFill/>
        </p:spPr>
        <p:txBody>
          <a:bodyPr wrap="none" lIns="0" tIns="0" rIns="0" bIns="0" rtlCol="0" anchor="t"/>
          <a:lstStyle/>
          <a:p>
            <a:pPr latinLnBrk="1">
              <a:lnSpc>
                <a:spcPts val="3200"/>
              </a:lnSpc>
              <a:tabLst>
                <a:tab pos="2823210" algn="l"/>
                <a:tab pos="5393055" algn="l"/>
                <a:tab pos="81908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体现浓厚的殖民色彩</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存在强大的保守性</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甘地主义占主导地位</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呈现明显的多样性</a:t>
            </a:r>
            <a:endParaRPr lang="en-US" altLang="zh-CN" sz="1800" dirty="0"/>
          </a:p>
        </p:txBody>
      </p:sp>
      <p:sp>
        <p:nvSpPr>
          <p:cNvPr id="5" name="QC_5_AS.10_1#2cfe6a9a8?vaa=1&amp;vcp=1&amp;vop=1&amp;pid=fd8e9bd21&amp;color=0,55,96&amp;vtp=1&amp;bbb=1&amp;hb=1"/>
          <p:cNvSpPr/>
          <p:nvPr/>
        </p:nvSpPr>
        <p:spPr>
          <a:xfrm>
            <a:off x="502920" y="3731328"/>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【解析】本题考查第二次世界大战后印度的文化发展。根据材料可知，二战后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印度统治精英不同程度地接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受了来自西方的文化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同时也弘扬印度的传统文化，使得印度现代文化呈现多样性，D项正确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文化的殖民色彩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表现为外来殖民文化色彩深厚</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这与“注重弘扬印度传统文化”不符，排除A项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印度的现代文化吸收西方的自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由主义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、民族主义和社会主义思想中的一些基本价值取向，具有开放性特点，排除B项；“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甘地主义占主导地位”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是二战结束前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6c274c212?vaa=1&amp;vcp=1&amp;vop=1&amp;pid=7ada0ad12&amp;color=0,55,96&amp;vtp=1&amp;bt=1&amp;bbb=1&amp;hb=1"/>
          <p:cNvSpPr/>
          <p:nvPr/>
        </p:nvSpPr>
        <p:spPr>
          <a:xfrm>
            <a:off x="502920" y="2691166"/>
            <a:ext cx="10570464" cy="16084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[辽宁大连2025高二期中]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在19世纪，中东本土居民对考古发掘基本不感兴趣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在各个考古发掘地点主要</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充当体力劳动者</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埃及文物局掌控在法国人手中，伊拉克和巴勒斯坦文物部门掌控在英国人手中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。第一次世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界大战后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奥斯曼帝国解体，埃及、伊拉克等国家获得一定的独立地位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纷纷开展自主考古发掘并限制本国文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物外运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这种转变实质上反映了中东国家(</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13_2#6c274c212.choices?vaa=1&amp;vcp=1&amp;vop=1&amp;pid=7ada0ad12&amp;color=0,55,96&amp;vtp=1&amp;bbb=1"/>
          <p:cNvSpPr/>
          <p:nvPr/>
        </p:nvSpPr>
        <p:spPr>
          <a:xfrm>
            <a:off x="502920" y="43475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试图从文化遗产中寻求国家认同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认识到文物具有高昂的经济价值</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通过自主考古发掘揭示历史真相</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通过考古提高人民文物保护意识</a:t>
            </a:r>
            <a:endParaRPr lang="en-US" altLang="zh-CN" sz="1800"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6c274c212?vaa=1&amp;vcp=1&amp;vop=1&amp;pid=7ada0ad12&amp;color=0,55,96&amp;mp=1&amp;vtp=1&amp;bt=1&amp;bbb=1&amp;hb=1"/>
          <p:cNvSpPr/>
          <p:nvPr/>
        </p:nvSpPr>
        <p:spPr>
          <a:xfrm>
            <a:off x="502920" y="2491522"/>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【解析】本题考查第一次世界大战后民族民主意识的觉醒。一战后部分中东国家获得一定独立地位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自主考古发掘并限制文物外运</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这一转变源于民族意识觉醒，希望从文化遗产中构建身份认同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强化民族凝聚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力和国家认同感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故选A项；虽然文物可能具备经济价值，但材料未提及中东国家关注文物经济收益</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且限制外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运主要出于主权和文化保护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排除B项；自主考古确实可能推动历史研究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但题干强调限制文物外运和掌控考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古权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其核心目的是政治和文化诉求而非单纯学术目的，排除C项；限制文物外运确实有助于保护文物</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但材料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重点是中东国家从文明遗产中寻求国家认同而非提高人民保护文物的意识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16_1#6c274c212?vaa=1&amp;vcp=1&amp;vop=1&amp;pid=7ada0ad12&amp;color=0,55,96&amp;vtp=1&amp;bbb=1"/>
          <p:cNvSpPr/>
          <p:nvPr/>
        </p:nvSpPr>
        <p:spPr>
          <a:xfrm>
            <a:off x="502920" y="49683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a09f51deb?vaa=1&amp;vcp=1&amp;vop=1&amp;pid=7ada0ad12&amp;color=0,55,96&amp;vtp=1&amp;bt=1&amp;bbb=1&amp;hb=1"/>
          <p:cNvSpPr/>
          <p:nvPr/>
        </p:nvSpPr>
        <p:spPr>
          <a:xfrm>
            <a:off x="502920" y="1712599"/>
            <a:ext cx="10570464" cy="1427480"/>
          </a:xfrm>
          <a:prstGeom prst="rect">
            <a:avLst/>
          </a:prstGeom>
          <a:noFill/>
        </p:spPr>
        <p:txBody>
          <a:bodyPr wrap="none" lIns="0" tIns="0" rIns="0" bIns="0" rtlCol="0" anchor="t"/>
          <a:lstStyle/>
          <a:p>
            <a:pPr algn="l" latinLnBrk="1">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[河南郑州2025高二联考]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在法属印度支那，胡志明曾指望宗主国法国给予印度支那独立和民主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遭遇失败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他在法国参加了共产党；在中国，巴黎和会上收回山东主权的外交努力失败，五四运动爆发</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中国先进的知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识分子开始接受马克思列宁主义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在印度，甘地领导的非暴力不合作运动持续开展</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。这些信息说明当时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19_1#a09f51deb.bracket?vaa=1&amp;vcp=1&amp;vop=1&amp;pid=7ada0ad12&amp;color=0,55,96&amp;vpa=5&amp;vtp=1"/>
          <p:cNvSpPr/>
          <p:nvPr/>
        </p:nvSpPr>
        <p:spPr>
          <a:xfrm>
            <a:off x="686276" y="2808482"/>
            <a:ext cx="319088" cy="325565"/>
          </a:xfrm>
          <a:prstGeom prst="rect">
            <a:avLst/>
          </a:prstGeom>
          <a:noFill/>
        </p:spPr>
        <p:txBody>
          <a:bodyPr wrap="none" lIns="0" tIns="0" rIns="0" bIns="0" rtlCol="0" anchor="t"/>
          <a:lstStyle/>
          <a:p>
            <a:pPr algn="ctr" latinLnBrk="1">
              <a:lnSpc>
                <a:spcPts val="28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17_2#a09f51deb.choices?vaa=1&amp;vcp=1&amp;vop=1&amp;pid=7ada0ad12&amp;color=0,55,96&amp;vtp=1&amp;bbb=1"/>
          <p:cNvSpPr/>
          <p:nvPr/>
        </p:nvSpPr>
        <p:spPr>
          <a:xfrm>
            <a:off x="502920" y="3185926"/>
            <a:ext cx="10570464" cy="690880"/>
          </a:xfrm>
          <a:prstGeom prst="rect">
            <a:avLst/>
          </a:prstGeom>
          <a:noFill/>
        </p:spPr>
        <p:txBody>
          <a:bodyPr wrap="none" lIns="0" tIns="0" rIns="0" bIns="0" rtlCol="0" anchor="t"/>
          <a:lstStyle/>
          <a:p>
            <a:pPr latinLnBrk="1">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世界殖民体系开始解体</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民族民主运动迎来高潮</a:t>
            </a:r>
            <a:endParaRPr lang="en-US" altLang="zh-CN" sz="1800" dirty="0"/>
          </a:p>
          <a:p>
            <a:pPr latinLnBrk="1">
              <a:lnSpc>
                <a:spcPts val="28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社会主义得到普遍接受</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民族自决原则得以确立</a:t>
            </a:r>
            <a:endParaRPr lang="en-US" altLang="zh-CN" sz="1800" dirty="0"/>
          </a:p>
        </p:txBody>
      </p:sp>
      <p:sp>
        <p:nvSpPr>
          <p:cNvPr id="5" name="QC_5_AS.18_1#a09f51deb?vaa=1&amp;vcp=1&amp;vop=1&amp;pid=7ada0ad12&amp;color=0,55,96&amp;vtp=1&amp;bbb=1&amp;hb=1"/>
          <p:cNvSpPr/>
          <p:nvPr/>
        </p:nvSpPr>
        <p:spPr>
          <a:xfrm>
            <a:off x="502920" y="3914207"/>
            <a:ext cx="10570464" cy="2167065"/>
          </a:xfrm>
          <a:prstGeom prst="rect">
            <a:avLst/>
          </a:prstGeom>
          <a:noFill/>
        </p:spPr>
        <p:txBody>
          <a:bodyPr wrap="none" lIns="0" tIns="0" rIns="0" bIns="0" rtlCol="0" anchor="t"/>
          <a:lstStyle/>
          <a:p>
            <a:pPr algn="l" latinLnBrk="1">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【解析】本题考查第一次世界大战对亚洲的影响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。根据材料胡志明试图通过法国给予印度支那独立与民主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失败后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投身共产党；中国因巴黎和会外交失败引发五四运动，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先进知识分子开始接受马克思列宁主义；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印度甘地领导非暴力不合作运动持续开展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结合所学可知，这些都表明一战后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亚非地区为争取民族独立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和民主权利积极斗争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民族民主运动迎来高潮，故选B项；世界殖民体系在一战后受到冲击但并非“</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开始解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体”，排除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A项；社会主义思想在部分国家如中国和越南被接受，</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但印度甘地运动主张非暴力不合作而非社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会主义，</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C项；中国收回山东主权失败和胡志明期望落空证明民族自决原则未确立，排除D项。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8bfee5e63?vaa=1&amp;vcp=1&amp;vop=1&amp;pid=7ada0ad12&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[山西太原2025模拟]</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1941年，《大西洋宪章》明确表示，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战后承认各国人民有权选择其政府的形式，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使被武力剥夺主权和自治权的民族重新获得主权和自治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。1945年，《联合国宪章》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明确规定各国主权平等。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这些规定(</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21_2#8bfee5e63.choices?vaa=1&amp;vcp=1&amp;vop=1&amp;pid=7ada0ad12&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保障了亚非拉地区独立自主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得益于人文精神的全球传播</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有助于世界殖民体系的瓦解</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推动世界反法西斯同盟建立</a:t>
            </a:r>
            <a:endParaRPr lang="en-US" altLang="zh-CN" sz="18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8bfee5e63?vaa=1&amp;vcp=1&amp;vop=1&amp;pid=7ada0ad12&amp;color=0,55,96&amp;mp=1&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【解析】本题考查第二次世界大战后的民族自决。根据材料“《大西洋宪章》明确表示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战后承认各国人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民有权选择其政府的形式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”“《联合国宪章》明确规定各国主权平等”并结合所学可知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这些原则为战后殖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民地独立运动提供了国际法理依据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推动了民族自决意识的觉醒，从而加速了世界殖民体系的瓦解，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亚非拉独立是长期斗争的结果，宪章仅提供道义支持而非实际保障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如阿尔及利亚经过八年战争才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摆脱法国统治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排除A项；宪章内容聚焦政治原则，与文艺复兴以来的人文精神关联较弱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更多体现反法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西斯同盟的政治目标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排除B项；1942年《联合国家宣言》签署，世界反法西斯同盟建立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且同盟建立的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核心动力是共同对法西斯而非宪章内容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24_1#8bfee5e63?vaa=1&amp;vcp=1&amp;vop=1&amp;pid=7ada0ad12&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5c9894e68?vaa=1&amp;vcp=1&amp;vop=1&amp;pid=7ada0ad12&amp;color=0,55,96&amp;vtp=1&amp;bt=1&amp;bbb=1&amp;hb=1"/>
          <p:cNvSpPr/>
          <p:nvPr/>
        </p:nvSpPr>
        <p:spPr>
          <a:xfrm>
            <a:off x="502920" y="187560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[山东济南2025高二期中]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二战后，印度和巴基斯坦接受英国派出的“总督”的方案，实行“分治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”；加拿大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独立地位获得承认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但1982年的加拿大“宪法”仍由英国女王签署生效；截至20世纪末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仍有五个大洋洲国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家的国旗左上角绘有英国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“米字旗”。</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这反映了(</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27_1#5c9894e68.bracket?vaa=1&amp;vcp=1&amp;vop=1&amp;pid=7ada0ad12&amp;color=0,55,96&amp;vpa=7&amp;vtp=1"/>
          <p:cNvSpPr/>
          <p:nvPr/>
        </p:nvSpPr>
        <p:spPr>
          <a:xfrm>
            <a:off x="5220176" y="2700469"/>
            <a:ext cx="3317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25_2#5c9894e68.choices?vaa=1&amp;vcp=1&amp;vop=1&amp;pid=7ada0ad12&amp;color=0,55,96&amp;vtp=1&amp;bbb=1"/>
          <p:cNvSpPr/>
          <p:nvPr/>
        </p:nvSpPr>
        <p:spPr>
          <a:xfrm>
            <a:off x="502920" y="311283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英裔移民的扩散方式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英国国际地位的下降</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民族解放运动的曲折</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殖民文化的深厚影响</a:t>
            </a:r>
            <a:endParaRPr lang="en-US" altLang="zh-CN" sz="1800" dirty="0"/>
          </a:p>
        </p:txBody>
      </p:sp>
      <p:sp>
        <p:nvSpPr>
          <p:cNvPr id="5" name="QC_5_AS.26_1#5c9894e68?vaa=1&amp;vcp=1&amp;vop=1&amp;pid=7ada0ad12&amp;color=0,55,96&amp;vtp=1&amp;bbb=1&amp;hb=1"/>
          <p:cNvSpPr/>
          <p:nvPr/>
        </p:nvSpPr>
        <p:spPr>
          <a:xfrm>
            <a:off x="502920" y="393262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【解析】本题考查第二次世界大战后殖民文化的影响。根据材料并结合所学可知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材料中的现象表明英国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的政治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、文化元素依然以各种形式存在于其原殖民地区，充分体现了英国殖民文化在这些地区的深厚影响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D项正确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材料中未涉及英裔移民扩散方式的相关内容，排除A项；材料主要体现的是英国殖民文化的遗留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而不是英国国际地位下降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排除B项；民族解放运动曲折通常体现在争取独立过程中的艰难斗争等方面，</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C项在材料</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中未体现</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1#c10415401.fixed?vcp=1&amp;color=0,55,96&amp;tib=255,255,255&amp;vtp=1" descr="preencoded.png"/>
          <p:cNvPicPr>
            <a:picLocks noChangeAspect="1"/>
          </p:cNvPicPr>
          <p:nvPr/>
        </p:nvPicPr>
        <p:blipFill>
          <a:blip r:embed="rId1"/>
          <a:stretch>
            <a:fillRect/>
          </a:stretch>
        </p:blipFill>
        <p:spPr>
          <a:xfrm>
            <a:off x="4507992" y="2020824"/>
            <a:ext cx="3127248" cy="1344168"/>
          </a:xfrm>
          <a:prstGeom prst="rect">
            <a:avLst/>
          </a:prstGeom>
        </p:spPr>
      </p:pic>
      <p:sp>
        <p:nvSpPr>
          <p:cNvPr id="3" name="C_1_BD#c10415401.fixed?vcp=1&amp;color=61,88,159&amp;vtp=1&amp;bbb=1"/>
          <p:cNvSpPr/>
          <p:nvPr/>
        </p:nvSpPr>
        <p:spPr>
          <a:xfrm>
            <a:off x="4507992" y="2093976"/>
            <a:ext cx="3163824" cy="969264"/>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第五单元</a:t>
            </a:r>
            <a:endParaRPr lang="en-US" altLang="zh-CN" sz="5400" dirty="0"/>
          </a:p>
        </p:txBody>
      </p:sp>
      <p:sp>
        <p:nvSpPr>
          <p:cNvPr id="4" name="C_1_BD#c10415401.fixed?vcp=1&amp;color=61,88,159&amp;vtp=1&amp;bbb=1"/>
          <p:cNvSpPr/>
          <p:nvPr/>
        </p:nvSpPr>
        <p:spPr>
          <a:xfrm>
            <a:off x="1216152" y="3529584"/>
            <a:ext cx="9756648" cy="2121408"/>
          </a:xfrm>
          <a:prstGeom prst="rect">
            <a:avLst/>
          </a:prstGeom>
          <a:noFill/>
        </p:spPr>
        <p:txBody>
          <a:bodyPr wrap="none" lIns="0" tIns="0" rIns="0" bIns="0" rtlCol="0" anchor="t"/>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战争与文化交锋</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8c6c8cc9b?vaa=1&amp;vcp=1&amp;vop=1&amp;pid=9ba0f9966&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[山东潍坊2025高二期末]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巴黎和会期间，英国坚持将印度纳入国联创始成员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但规定印度代表人选需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经英国国务大臣批准且限制印度的发言权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。这在印度国内引发巨大争议，反抗斗争不断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。这实质上反映出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1_1#8c6c8cc9b.bracket?vaa=1&amp;vcp=1&amp;vop=1&amp;pid=9ba0f9966&amp;color=0,55,96&amp;vpa=8&amp;vtp=1"/>
          <p:cNvSpPr/>
          <p:nvPr/>
        </p:nvSpPr>
        <p:spPr>
          <a:xfrm>
            <a:off x="686276" y="2546862"/>
            <a:ext cx="3190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29_2#8c6c8cc9b.choices?vaa=1&amp;vcp=1&amp;vop=1&amp;pid=9ba0f9966&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国联成为维护英法利益的工具</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民族自决与殖民现实的矛盾</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印度的民族民主意识开始觉醒</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战后国际秩序具有不稳定性</a:t>
            </a:r>
            <a:endParaRPr lang="en-US" altLang="zh-CN" sz="1800" dirty="0"/>
          </a:p>
        </p:txBody>
      </p:sp>
      <p:sp>
        <p:nvSpPr>
          <p:cNvPr id="5" name="QC_5_AS.30_1#8c6c8cc9b?vaa=1&amp;vcp=1&amp;vop=1&amp;pid=9ba0f9966&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【解析】本题考查民族自决与殖民现实的矛盾。根据材料信息并结合所学知识可知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英国将印度纳入国联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创始成员却又对印度代表进行诸多限制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印度渴望民族自决但仍处于英国殖民统治之下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这一现象实质反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映了民族自决与殖民现实的矛盾</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材料重点强调的是英国对印度在国联相关安排引发的问题，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而非国联成为维护英法利益工具这一情况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排除A项；印度民族民主意识在这之前就已经觉醒，“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开始觉醒”</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表述错误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排除C项；材料主要围绕印度在巴黎和会及国联相关遭遇展开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没有体现出战后国际秩序的不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稳定性</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9cabf7703?vaa=1&amp;vcp=1&amp;vop=1&amp;pid=9ba0f9966&amp;color=0,55,96&amp;vtp=1&amp;bt=1&amp;bbb=1&amp;hb=1"/>
          <p:cNvSpPr/>
          <p:nvPr/>
        </p:nvSpPr>
        <p:spPr>
          <a:xfrm>
            <a:off x="502920" y="1744603"/>
            <a:ext cx="10570464" cy="1154430"/>
          </a:xfrm>
          <a:prstGeom prst="rect">
            <a:avLst/>
          </a:prstGeom>
          <a:noFill/>
        </p:spPr>
        <p:txBody>
          <a:bodyPr wrap="none" lIns="0" tIns="0" rIns="0" bIns="0" rtlCol="0" anchor="t"/>
          <a:lstStyle/>
          <a:p>
            <a:pPr algn="l" latinLnBrk="1">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[广东佛山2025高二月考]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有学者指出：在第一次世界大战后数十年间</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民族主义在亚洲发展成为一种强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有力的政治力量</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从外国的控制中独立出来和实现民族统一</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成为知识分子的梦想和新的政治领导者的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目标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该学者意在说明一战(</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35_1#9cabf7703.bracket?vaa=1&amp;vcp=1&amp;vop=1&amp;pid=9ba0f9966&amp;color=0,55,96&amp;vpa=9&amp;vtp=1"/>
          <p:cNvSpPr/>
          <p:nvPr/>
        </p:nvSpPr>
        <p:spPr>
          <a:xfrm>
            <a:off x="3416776" y="2546862"/>
            <a:ext cx="331788" cy="344615"/>
          </a:xfrm>
          <a:prstGeom prst="rect">
            <a:avLst/>
          </a:prstGeom>
          <a:noFill/>
        </p:spPr>
        <p:txBody>
          <a:bodyPr wrap="none" lIns="0" tIns="0" rIns="0" bIns="0" rtlCol="0" anchor="t"/>
          <a:lstStyle/>
          <a:p>
            <a:pPr algn="ctr" latinLnBrk="1">
              <a:lnSpc>
                <a:spcPts val="30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5_BD.33_2#9cabf7703.choices?vaa=1&amp;vcp=1&amp;vop=1&amp;pid=9ba0f9966&amp;color=0,55,96&amp;vtp=1&amp;bbb=1"/>
          <p:cNvSpPr/>
          <p:nvPr/>
        </p:nvSpPr>
        <p:spPr>
          <a:xfrm>
            <a:off x="502920" y="2939610"/>
            <a:ext cx="10570464" cy="748030"/>
          </a:xfrm>
          <a:prstGeom prst="rect">
            <a:avLst/>
          </a:prstGeom>
          <a:noFill/>
        </p:spPr>
        <p:txBody>
          <a:bodyPr wrap="none" lIns="0" tIns="0" rIns="0" bIns="0" rtlCol="0" anchor="t"/>
          <a:lstStyle/>
          <a:p>
            <a:pPr latinLnBrk="1">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加快了欧洲思想在亚洲传播</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导致世界殖民体系土崩瓦解</a:t>
            </a:r>
            <a:endParaRPr lang="en-US" altLang="zh-CN" sz="1800" dirty="0"/>
          </a:p>
          <a:p>
            <a:pPr latinLnBrk="1">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壮大了社会主义阵营的力量</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促进了亚洲民族意识的觉醒</a:t>
            </a:r>
            <a:endParaRPr lang="en-US" altLang="zh-CN" sz="1800" dirty="0"/>
          </a:p>
        </p:txBody>
      </p:sp>
      <p:sp>
        <p:nvSpPr>
          <p:cNvPr id="5" name="QC_5_AS.34_1#9cabf7703?vaa=1&amp;vcp=1&amp;vop=1&amp;pid=9ba0f9966&amp;color=0,55,96&amp;vtp=1&amp;bbb=1&amp;hb=1"/>
          <p:cNvSpPr/>
          <p:nvPr/>
        </p:nvSpPr>
        <p:spPr>
          <a:xfrm>
            <a:off x="502920" y="3739710"/>
            <a:ext cx="10570464" cy="2367090"/>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【解析】本题考查第一次世界大战对亚洲的影响。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学者指出一战后亚洲民族主义发展为强有力的政治力量，</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知识分子和政治领袖追求独立国家与民族统一</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，结合史实，一战后列强势力削弱，亚洲出现五四运动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暴力不合作运动等民族解放运动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可知，一战推动了民族意识觉醒，故选D项；一战虽促进思想交流</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材料强调民族主义在本土的发展而非欧洲思想的传播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排除A项；世界殖民体系瓦解是二战后现象，与一战</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时间不符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项；社会主义阵营壮大主要体现在二战后东欧和亚洲社会主义国家建立，材料涉及的是</a:t>
            </a:r>
            <a:endPar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民族独立运动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，二者</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性质不同</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bg/>
                                          </p:spTgt>
                                        </p:tgtEl>
                                        <p:attrNameLst>
                                          <p:attrName>style.visibility</p:attrName>
                                        </p:attrNameLst>
                                      </p:cBhvr>
                                      <p:to>
                                        <p:strVal val="visible"/>
                                      </p:to>
                                    </p:set>
                                    <p:animEffect transition="in" filter="fade">
                                      <p:cBhvr>
                                        <p:cTn id="14" dur="500"/>
                                        <p:tgtEl>
                                          <p:spTgt spid="3">
                                            <p:bg/>
                                          </p:spTgt>
                                        </p:tgtEl>
                                      </p:cBhvr>
                                    </p:animEffect>
                                    <p:anim calcmode="lin" valueType="num">
                                      <p:cBhvr>
                                        <p:cTn id="15" dur="500" fill="hold"/>
                                        <p:tgtEl>
                                          <p:spTgt spid="3">
                                            <p:bg/>
                                          </p:spTgt>
                                        </p:tgtEl>
                                        <p:attrNameLst>
                                          <p:attrName>ppt_x</p:attrName>
                                        </p:attrNameLst>
                                      </p:cBhvr>
                                      <p:tavLst>
                                        <p:tav tm="0">
                                          <p:val>
                                            <p:strVal val="#ppt_x"/>
                                          </p:val>
                                        </p:tav>
                                        <p:tav tm="100000">
                                          <p:val>
                                            <p:strVal val="#ppt_x"/>
                                          </p:val>
                                        </p:tav>
                                      </p:tavLst>
                                    </p:anim>
                                    <p:anim calcmode="lin" valueType="num">
                                      <p:cBhvr>
                                        <p:cTn id="16" dur="500" fill="hold"/>
                                        <p:tgtEl>
                                          <p:spTgt spid="3">
                                            <p:bg/>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anim calcmode="lin" valueType="num">
                                      <p:cBhvr>
                                        <p:cTn id="2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p:bldP spid="5"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0db06d61a?vaa=1&amp;vcp=1&amp;vop=1&amp;pid=9ba0f9966&amp;color=0,55,96&amp;vtp=1&amp;bt=1&amp;bbb=1&amp;hb=1"/>
          <p:cNvSpPr/>
          <p:nvPr/>
        </p:nvSpPr>
        <p:spPr>
          <a:xfrm>
            <a:off x="502920" y="290706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[福建漳州2025高二检测]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在第一次世界大战中，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殖民国家曾动用相当数量的军力迫使非洲人支持宗主国。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在第二次世界大战中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殖民国家不再仅仅依赖武力，而是更倾向于运用电影、</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无线电和报纸来推广战时宣传，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鼓励和邀请非洲人支持欧洲战争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这种转变的主要原因是(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37_2#0db06d61a.choices?vaa=1&amp;vcp=1&amp;vop=1&amp;pid=9ba0f9966&amp;color=0,55,96&amp;vtp=1&amp;bbb=1"/>
          <p:cNvSpPr/>
          <p:nvPr/>
        </p:nvSpPr>
        <p:spPr>
          <a:xfrm>
            <a:off x="502920" y="414430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宗主国殖民控制放松</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非洲人民的广泛觉醒</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100"/>
              </a:lnSpc>
              <a:tabLst>
                <a:tab pos="5393055"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现代技术手段的发展</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世界大战性质的转变</a:t>
            </a:r>
            <a:endParaRPr lang="en-US" altLang="zh-CN" sz="1800"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0db06d61a?vaa=1&amp;vcp=1&amp;vop=1&amp;pid=9ba0f9966&amp;color=0,55,96&amp;mp=1&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【解析】本题考查两次世界大战期间非洲民族意识的发展。据材料“在第二次世界大战中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殖民国家不再仅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仅依赖武力</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支持欧洲战争”可知，在两次世界大战之间，非洲人民的民族意识觉醒</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对自身权利和自由的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意识增强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因此在第二次世界大战期间，殖民国家意识到仅仅依靠武力难以达到动员的效果</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转而采用更为温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和的宣传手段</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以争取非洲人民的支持，故选B项；材料强调的是宣传手段的变化，不是控制力度的变化，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现代技术手段的发展确实为殖民国家提供了新的宣传渠道，但它并不是造成宣传手段转变的主要原因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术的发展只是提供了可能性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而非洲人民的觉醒才是推动这种转变的关键因素，排除C项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材料主要反映了战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争动员方式的变化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并未涉及世界大战性质的变化，虽然世界大战的性质可能会影响战争的策略和目标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非造成宣传手段变化的主要原因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40_1#0db06d61a?vaa=1&amp;vcp=1&amp;vop=1&amp;pid=9ba0f9966&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1_1#e5d20aab5?vaa=1&amp;vcp=1&amp;vop=1&amp;pid=9ba0f9966&amp;color=0,55,96&amp;vtp=1&amp;bt=1&amp;bbb=1&amp;hb=1"/>
          <p:cNvSpPr/>
          <p:nvPr/>
        </p:nvSpPr>
        <p:spPr>
          <a:xfrm>
            <a:off x="502920" y="2222663"/>
            <a:ext cx="10570464" cy="7702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[安徽合肥2025高二期中]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下表所示是二战后部分新兴民族国家的文化发展情况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。此表反映了这些国家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graphicFrame>
        <p:nvGraphicFramePr>
          <p:cNvPr id="24" name="QC_5_BD.41_2#e5d20aab5?colgroup=3,41&amp;vaa=1&amp;vcp=1&amp;vop=1&amp;pid=9ba0f9966&amp;color=0,55,96&amp;vtp=1&amp;bbb=1"/>
          <p:cNvGraphicFramePr>
            <a:graphicFrameLocks noGrp="1"/>
          </p:cNvGraphicFramePr>
          <p:nvPr/>
        </p:nvGraphicFramePr>
        <p:xfrm>
          <a:off x="502920" y="3121188"/>
          <a:ext cx="10543032" cy="1555433"/>
        </p:xfrm>
        <a:graphic>
          <a:graphicData uri="http://schemas.openxmlformats.org/drawingml/2006/table">
            <a:tbl>
              <a:tblPr/>
              <a:tblGrid>
                <a:gridCol w="859536"/>
                <a:gridCol w="9683496"/>
              </a:tblGrid>
              <a:tr h="385382">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新加坡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发扬儒家文化精华</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吸收西方科学技术</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管理知识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印度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注重传统文化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学习英国政治体制</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宗教信仰多样性</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宗教与政治分离</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种姓制度仍有影响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90017">
                <a:tc>
                  <a:txBody>
                    <a:bodyPr/>
                    <a:lstStyle/>
                    <a:p>
                      <a:pPr algn="ctr"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具有非洲特点的阿拉伯文化</a:t>
                      </a:r>
                      <a:r>
                        <a:rPr lang="en-US" altLang="zh-CN" sz="1800" b="0" i="0" spc="-1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带有欧洲和西亚文化元素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BD.41_3#e5d20aab5.choices?vaa=1&amp;vcp=1&amp;vop=1&amp;pid=9ba0f9966&amp;color=0,55,96&amp;vtp=1&amp;bbb=1"/>
          <p:cNvSpPr/>
          <p:nvPr/>
        </p:nvSpPr>
        <p:spPr>
          <a:xfrm>
            <a:off x="502920" y="48102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文化发展呈现多元特征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出现文化认同危机</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文化发展成为首要任务</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遭受西方文化侵略</a:t>
            </a:r>
            <a:endParaRPr lang="en-US" altLang="zh-CN" sz="18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e5d20aab5?vaa=1&amp;vcp=1&amp;vop=1&amp;pid=9ba0f9966&amp;color=0,55,96&amp;vtp=1&amp;bt=1&amp;bbb=1&amp;hb=1"/>
          <p:cNvSpPr/>
          <p:nvPr/>
        </p:nvSpPr>
        <p:spPr>
          <a:xfrm>
            <a:off x="502920" y="2078772"/>
            <a:ext cx="10570464" cy="32878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【解析】本题考查第二次世界大战后新兴民族国家的文化发展。根据材料可知，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新加坡发扬儒家文化精华，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同时吸收西方科学技术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、管理知识等；印度注重传统文化，还学习英国政治体制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并且主张宗教信仰具有多样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宗教与政治分离，同时种姓制度仍有影响；埃及文化是具有非洲特点的阿拉伯文化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还带有欧洲和西亚文化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元素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。从对新加坡、印度、埃及文化特点的分析可知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这些新兴民族国家的文化都交融了多种不同来源的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文化因素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文化发展呈现多元特征，A项正确；材料中没有任何信息表明这些国家出现了文化认同危机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家是在交融不同文化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而不是面临认同危机，排除B项；材料仅列举了这些国家文化发展的一些情况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并没有将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文化发展与其他任务进行比较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不能得出文化发展成为首要任务的结论，排除C项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材料主要强调的是这些国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家在文化发展中交融多种文化</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并非遭受西方文化侵略，排除D项。</a:t>
            </a:r>
            <a:endParaRPr lang="en-US" altLang="zh-CN" dirty="0"/>
          </a:p>
        </p:txBody>
      </p:sp>
      <p:sp>
        <p:nvSpPr>
          <p:cNvPr id="3" name="QC_5_AN.44_1#e5d20aab5?vaa=1&amp;vcp=1&amp;vop=1&amp;pid=9ba0f9966&amp;color=0,55,96&amp;vtp=1&amp;bbb=1"/>
          <p:cNvSpPr/>
          <p:nvPr/>
        </p:nvSpPr>
        <p:spPr>
          <a:xfrm>
            <a:off x="502920" y="53810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
                                            <p:bg/>
                                          </p:spTgt>
                                        </p:tgtEl>
                                        <p:attrNameLst>
                                          <p:attrName>style.visibility</p:attrName>
                                        </p:attrNameLst>
                                      </p:cBhvr>
                                      <p:to>
                                        <p:strVal val="visible"/>
                                      </p:to>
                                    </p:set>
                                    <p:animEffect transition="in" filter="fade">
                                      <p:cBhvr>
                                        <p:cTn id="54" dur="500"/>
                                        <p:tgtEl>
                                          <p:spTgt spid="3">
                                            <p:bg/>
                                          </p:spTgt>
                                        </p:tgtEl>
                                      </p:cBhvr>
                                    </p:animEffect>
                                    <p:anim calcmode="lin" valueType="num">
                                      <p:cBhvr>
                                        <p:cTn id="55" dur="500" fill="hold"/>
                                        <p:tgtEl>
                                          <p:spTgt spid="3">
                                            <p:bg/>
                                          </p:spTgt>
                                        </p:tgtEl>
                                        <p:attrNameLst>
                                          <p:attrName>ppt_x</p:attrName>
                                        </p:attrNameLst>
                                      </p:cBhvr>
                                      <p:tavLst>
                                        <p:tav tm="0">
                                          <p:val>
                                            <p:strVal val="#ppt_x"/>
                                          </p:val>
                                        </p:tav>
                                        <p:tav tm="100000">
                                          <p:val>
                                            <p:strVal val="#ppt_x"/>
                                          </p:val>
                                        </p:tav>
                                      </p:tavLst>
                                    </p:anim>
                                    <p:anim calcmode="lin" valueType="num">
                                      <p:cBhvr>
                                        <p:cTn id="56" dur="500" fill="hold"/>
                                        <p:tgtEl>
                                          <p:spTgt spid="3">
                                            <p:bg/>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anim calcmode="lin" valueType="num">
                                      <p:cBhvr>
                                        <p:cTn id="6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1#affd9367f?vaa=1&amp;vcp=1&amp;vop=1&amp;pid=9ba0f9966&amp;color=0,55,96&amp;vtp=1&amp;bt=1&amp;bbb=1&amp;hb=1"/>
          <p:cNvSpPr/>
          <p:nvPr/>
        </p:nvSpPr>
        <p:spPr>
          <a:xfrm>
            <a:off x="502920" y="1647131"/>
            <a:ext cx="10570464" cy="4545140"/>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[江苏泰州2025高二期末]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阅读材料，完成下列要求。</a:t>
            </a:r>
            <a:endParaRPr lang="en-US" altLang="zh-CN" sz="1800" dirty="0"/>
          </a:p>
          <a:p>
            <a:pPr latinLnBrk="1">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材</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料</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自拿破仑远征埃及开始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西方殖民者逐步开展埃及学研究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从而实现对埃及进一步的殖民控制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二</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战后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埃及学研究的去西方化</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去殖民化倾向更加明显</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本土的埃及学者致力于建设他们在这一学科的绝</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对话语权</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并呼吁西方国家的博物馆归还殖民扩张时期掠夺的埃及文物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为了证明非洲并非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文明的荒漠</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部分学者提出埃及文明实为非洲文明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但在欧洲文明和亚洲文明的冲击下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埃及文明的非洲特性被遗忘了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在埃及政府的积极倡导下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更多国家的学者参与埃及学的研究工作</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为埃及学的多样化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可持续发展作出</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了贡献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但是</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非洲中心论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模式下的埃及学研究缺乏严谨的历史叙事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在去西方化的过程中却又呈现了新</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的文化霸权主义倾向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摘编自李阳、郭丹彤《学术与政治：近现代西方国家殖民扩张下的埃及学研究及其去西方化》</a:t>
            </a:r>
            <a:endParaRPr lang="en-US" altLang="zh-CN" sz="1800" dirty="0"/>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1）据材料，概括二战后埃及学“去殖民化”的措施。</a:t>
            </a:r>
            <a:endParaRPr lang="en-US" altLang="zh-CN" sz="1800" dirty="0"/>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2）据材料并结合所学知识，简析二战后埃及学“去殖民化”的影响。</a:t>
            </a:r>
            <a:endParaRPr lang="en-US" altLang="zh-CN" dirty="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6_1#affd9367f?vaa=1&amp;vcp=1&amp;vop=1&amp;pid=9ba0f9966&amp;color=0,55,96&amp;vtp=1&amp;bt=1&amp;bbb=1&amp;hb=1"/>
          <p:cNvSpPr/>
          <p:nvPr/>
        </p:nvSpPr>
        <p:spPr>
          <a:xfrm>
            <a:off x="502920" y="2701231"/>
            <a:ext cx="10570464" cy="24496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【解析】本题考查二战后的埃及学“去殖民化”。（1）据材料“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致力于建设他们在这一学科的绝对话语权，</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并呼吁西方国家的博物馆归还殖民扩张时期掠夺的埃及文物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”可知，埃及本土学者争取学科话语权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要求</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归还被掠夺的埃及文物</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维护文物主权；据材料“提出埃及文明实为非洲文明</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但在欧洲文明和亚洲文明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的冲击下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埃及文明的非洲特性被遗忘了”可知，反驳西方文明偏见，增强非洲文化的认同感；据材料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埃及政府的积极倡导下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更多国家的学者参与埃及学的研究工作，为埃及学的多样化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、可持续发展作出了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贡献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”可知，政府积极倡导，更多国家的学者参与埃及学的研究工作，加强国际合作。</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6_2#affd9367f?vaa=1&amp;vcp=1&amp;vop=1&amp;pid=9ba0f9966&amp;color=0,55,96&amp;mp=1&amp;vtp=1&amp;bt=1&amp;bbb=1&amp;hb=1"/>
          <p:cNvSpPr/>
          <p:nvPr/>
        </p:nvSpPr>
        <p:spPr>
          <a:xfrm>
            <a:off x="502920" y="1866936"/>
            <a:ext cx="10570464" cy="24498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（2）据材料“埃及学研究的去西方化、去殖民化倾向更加明显”“为埃及学的多样化</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、可持续发展作出了贡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”可知，有利于消减殖民主义影响，复兴民族文化，恢复埃及文化的自主性和完整性，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推动学术多样化、</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可持续发展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据材料“提出埃及文明实为非洲文明”及所学可知，重新挖掘和强调埃及文明的非洲特性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强了埃及以及非洲地区的文化自信和文化认同感</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据材料“缺乏严谨的历史叙事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在去西方化的过程中却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又呈现了新的文化霸权主义倾向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”可知，“非洲中心论”模式下的埃及学术研究中缺乏科学严谨性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出现新</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的文化霸权主义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O_5_AN.47_1#affd9367f?vaa=1&amp;vcp=1&amp;vop=1&amp;pid=9ba0f9966&amp;color=0,55,96&amp;vtp=1&amp;bbb=1&amp;hb=1"/>
          <p:cNvSpPr/>
          <p:nvPr/>
        </p:nvSpPr>
        <p:spPr>
          <a:xfrm>
            <a:off x="502920" y="4345595"/>
            <a:ext cx="10570464" cy="161163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（1）措施：本土学者争取学科话语权，要求归还被掠夺的埃及文物，维护文物主权</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反驳西方</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文明偏见</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政府积极倡导，加强国际合作。</a:t>
            </a:r>
            <a:endParaRPr lang="en-US" altLang="zh-CN" sz="1800" dirty="0"/>
          </a:p>
          <a:p>
            <a:pPr latinLnBrk="1">
              <a:lnSpc>
                <a:spcPts val="33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2）影响：有利于消减殖民主义影响，复兴民族文化，推动学术多样化、可持续发展；</a:t>
            </a:r>
            <a:r>
              <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增强文化自信；</a:t>
            </a:r>
            <a:endParaRPr lang="en-US" altLang="zh-CN" sz="1800"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但学术研究中缺乏科学严谨性</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出现新的文化霸权主义。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1" end="1"/>
                                            </p:txEl>
                                          </p:spTgt>
                                        </p:tgtEl>
                                        <p:attrNameLst>
                                          <p:attrName>style.visibility</p:attrName>
                                        </p:attrNameLst>
                                      </p:cBhvr>
                                      <p:to>
                                        <p:strVal val="visible"/>
                                      </p:to>
                                    </p:set>
                                    <p:animEffect transition="in" filter="fade">
                                      <p:cBhvr>
                                        <p:cTn id="54" dur="500"/>
                                        <p:tgtEl>
                                          <p:spTgt spid="3">
                                            <p:txEl>
                                              <p:pRg st="1" end="1"/>
                                            </p:txEl>
                                          </p:spTgt>
                                        </p:tgtEl>
                                      </p:cBhvr>
                                    </p:animEffect>
                                    <p:anim calcmode="lin" valueType="num">
                                      <p:cBhvr>
                                        <p:cTn id="5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1" end="1"/>
                                            </p:tx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
                                            <p:txEl>
                                              <p:pRg st="2" end="2"/>
                                            </p:txEl>
                                          </p:spTgt>
                                        </p:tgtEl>
                                        <p:attrNameLst>
                                          <p:attrName>style.visibility</p:attrName>
                                        </p:attrNameLst>
                                      </p:cBhvr>
                                      <p:to>
                                        <p:strVal val="visible"/>
                                      </p:to>
                                    </p:set>
                                    <p:animEffect transition="in" filter="fade">
                                      <p:cBhvr>
                                        <p:cTn id="59" dur="500"/>
                                        <p:tgtEl>
                                          <p:spTgt spid="3">
                                            <p:txEl>
                                              <p:pRg st="2" end="2"/>
                                            </p:txEl>
                                          </p:spTgt>
                                        </p:tgtEl>
                                      </p:cBhvr>
                                    </p:animEffect>
                                    <p:anim calcmode="lin" valueType="num">
                                      <p:cBhvr>
                                        <p:cTn id="6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61" dur="500" fill="hold"/>
                                        <p:tgtEl>
                                          <p:spTgt spid="3">
                                            <p:txEl>
                                              <p:pRg st="2" end="2"/>
                                            </p:txEl>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3" end="3"/>
                                            </p:txEl>
                                          </p:spTgt>
                                        </p:tgtEl>
                                        <p:attrNameLst>
                                          <p:attrName>style.visibility</p:attrName>
                                        </p:attrNameLst>
                                      </p:cBhvr>
                                      <p:to>
                                        <p:strVal val="visible"/>
                                      </p:to>
                                    </p:set>
                                    <p:animEffect transition="in" filter="fade">
                                      <p:cBhvr>
                                        <p:cTn id="64" dur="500"/>
                                        <p:tgtEl>
                                          <p:spTgt spid="3">
                                            <p:txEl>
                                              <p:pRg st="3" end="3"/>
                                            </p:txEl>
                                          </p:spTgt>
                                        </p:tgtEl>
                                      </p:cBhvr>
                                    </p:animEffect>
                                    <p:anim calcmode="lin" valueType="num">
                                      <p:cBhvr>
                                        <p:cTn id="6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bb1712bf0?vaa=1&amp;vcp=1&amp;vop=1&amp;pid=8ac90b15c&amp;color=0,55,96&amp;vtp=1&amp;bt=1&amp;bbb=1&amp;hb=1"/>
          <p:cNvSpPr/>
          <p:nvPr/>
        </p:nvSpPr>
        <p:spPr>
          <a:xfrm>
            <a:off x="502920" y="1869254"/>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[山东泰安一中2025高二月考]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第一次世界大战结束后，访问欧洲的梁启超、张君劢等思想家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目睹了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欧洲各国哀鸿遍野的惨状</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认为“科学万能论”“西方中心论”已经破产，中国不能再单纯学习西方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。这些论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断(</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5_AN.50_1#bb1712bf0.bracket?vaa=1&amp;vcp=1&amp;vop=1&amp;pid=8ac90b15c&amp;color=0,55,96&amp;vpa=12&amp;vtp=1"/>
          <p:cNvSpPr/>
          <p:nvPr/>
        </p:nvSpPr>
        <p:spPr>
          <a:xfrm>
            <a:off x="914876" y="2694119"/>
            <a:ext cx="319088" cy="354140"/>
          </a:xfrm>
          <a:prstGeom prst="rect">
            <a:avLst/>
          </a:prstGeom>
          <a:noFill/>
        </p:spPr>
        <p:txBody>
          <a:bodyPr wrap="none" lIns="0" tIns="0" rIns="0" bIns="0" rtlCol="0" anchor="t"/>
          <a:lstStyle/>
          <a:p>
            <a:pPr algn="ctr" latinLnBrk="1">
              <a:lnSpc>
                <a:spcPts val="3100"/>
              </a:lnSpc>
            </a:pPr>
            <a:r>
              <a:rPr lang="en-US" altLang="zh-CN"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5_BD.48_2#bb1712bf0.choices?vaa=1&amp;vcp=1&amp;vop=1&amp;pid=8ac90b15c&amp;color=0,55,96&amp;vtp=1&amp;bbb=1"/>
          <p:cNvSpPr/>
          <p:nvPr/>
        </p:nvSpPr>
        <p:spPr>
          <a:xfrm>
            <a:off x="502920" y="3106488"/>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意在与欧美列强撇清关系</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有利于增强国人文化自信</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具有空想社会主义的色彩</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加快了新文化运动的兴起</a:t>
            </a:r>
            <a:endParaRPr lang="en-US" altLang="zh-CN" sz="1800" dirty="0"/>
          </a:p>
        </p:txBody>
      </p:sp>
      <p:sp>
        <p:nvSpPr>
          <p:cNvPr id="5" name="QC_5_AS.49_1#bb1712bf0?vaa=1&amp;vcp=1&amp;vop=1&amp;pid=8ac90b15c&amp;color=0,55,96&amp;vtp=1&amp;bbb=1&amp;hb=1"/>
          <p:cNvSpPr/>
          <p:nvPr/>
        </p:nvSpPr>
        <p:spPr>
          <a:xfrm>
            <a:off x="502920" y="3926273"/>
            <a:ext cx="10570464" cy="20305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【解析】本题结合家国情怀考查一战对中国知识界的影响。根据材料可知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当时中国一些思想家目睹一战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后欧洲各国的惨状后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认为“科学万能论”“西方中心论”已经破产，中国不能再单纯学习西方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这有利于增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强国人的文化自信</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B项正确；材料无法得出与欧美列强撇清关系的结论，且说法与史实不符，排除A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空想社会主义者主张建立一个没有阶级压迫和剥削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、没有资本主义弊端的理想社会，与题意无关，</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新文化运动兴起于1915年，与题干时间不符，排除D项。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_2#de95b9341.fixed?vcp=1&amp;pid=c10415401&amp;color=0,55,96&amp;tib=255,255,255&amp;vtp=1" descr="preencoded.png"/>
          <p:cNvPicPr>
            <a:picLocks noChangeAspect="1"/>
          </p:cNvPicPr>
          <p:nvPr/>
        </p:nvPicPr>
        <p:blipFill>
          <a:blip r:embed="rId1"/>
          <a:stretch>
            <a:fillRect/>
          </a:stretch>
        </p:blipFill>
        <p:spPr>
          <a:xfrm>
            <a:off x="649224" y="2624328"/>
            <a:ext cx="3419856" cy="1188720"/>
          </a:xfrm>
          <a:prstGeom prst="rect">
            <a:avLst/>
          </a:prstGeom>
        </p:spPr>
      </p:pic>
      <p:sp>
        <p:nvSpPr>
          <p:cNvPr id="3" name="C_2_BD#de95b9341.fixed?vcp=1&amp;pid=c10415401&amp;color=61,88,159&amp;vtp=1&amp;bbb=1"/>
          <p:cNvSpPr/>
          <p:nvPr/>
        </p:nvSpPr>
        <p:spPr>
          <a:xfrm>
            <a:off x="649224" y="2624328"/>
            <a:ext cx="2916936" cy="1225296"/>
          </a:xfrm>
          <a:prstGeom prst="rect">
            <a:avLst/>
          </a:prstGeom>
          <a:noFill/>
        </p:spPr>
        <p:txBody>
          <a:bodyPr wrap="none" lIns="0" tIns="0" rIns="0" bIns="0" rtlCol="0" anchor="ctr"/>
          <a:lstStyle/>
          <a:p>
            <a:pPr algn="ctr" latinLnBrk="1">
              <a:lnSpc>
                <a:spcPts val="6600"/>
              </a:lnSpc>
            </a:pPr>
            <a:r>
              <a:rPr lang="en-US" altLang="zh-CN" sz="5400" b="1" i="0" dirty="0">
                <a:solidFill>
                  <a:srgbClr val="3D589F"/>
                </a:solidFill>
                <a:latin typeface="印品黑体" pitchFamily="34" charset="0"/>
                <a:ea typeface="印品黑体" pitchFamily="34" charset="-122"/>
                <a:cs typeface="印品黑体" pitchFamily="34" charset="-120"/>
              </a:rPr>
              <a:t>第13课</a:t>
            </a:r>
            <a:endParaRPr lang="en-US" altLang="zh-CN" sz="5400" dirty="0"/>
          </a:p>
        </p:txBody>
      </p:sp>
      <p:sp>
        <p:nvSpPr>
          <p:cNvPr id="4" name="C_2_BD#de95b9341.fixed?vcp=1&amp;pid=c10415401&amp;color=61,88,159&amp;vtp=1&amp;bbb=1&amp;hb=1"/>
          <p:cNvSpPr/>
          <p:nvPr/>
        </p:nvSpPr>
        <p:spPr>
          <a:xfrm>
            <a:off x="4251960" y="2267712"/>
            <a:ext cx="7918704" cy="1911096"/>
          </a:xfrm>
          <a:prstGeom prst="rect">
            <a:avLst/>
          </a:prstGeom>
          <a:noFill/>
        </p:spPr>
        <p:txBody>
          <a:bodyPr wrap="none" lIns="0" tIns="0" rIns="0" bIns="0" rtlCol="0" anchor="ctr"/>
          <a:lstStyle/>
          <a:p>
            <a:pPr algn="l" latinLnBrk="1">
              <a:lnSpc>
                <a:spcPts val="6500"/>
              </a:lnSpc>
            </a:pPr>
            <a:r>
              <a:rPr lang="en-US" altLang="zh-CN" sz="5400" b="0" i="0">
                <a:solidFill>
                  <a:srgbClr val="3D589F"/>
                </a:solidFill>
                <a:latin typeface="印品黑体" pitchFamily="34" charset="0"/>
                <a:ea typeface="印品黑体" pitchFamily="34" charset="-122"/>
                <a:cs typeface="印品黑体" pitchFamily="34" charset="-120"/>
              </a:rPr>
              <a:t>现代战争与不同文化的碰</a:t>
            </a:r>
            <a:endParaRPr lang="en-US" altLang="zh-CN" sz="5400" b="0" i="0">
              <a:solidFill>
                <a:srgbClr val="3D589F"/>
              </a:solidFill>
              <a:latin typeface="印品黑体" pitchFamily="34" charset="0"/>
              <a:ea typeface="印品黑体" pitchFamily="34" charset="-122"/>
              <a:cs typeface="印品黑体" pitchFamily="34" charset="-120"/>
            </a:endParaRPr>
          </a:p>
          <a:p>
            <a:pPr latinLnBrk="1">
              <a:lnSpc>
                <a:spcPts val="6600"/>
              </a:lnSpc>
            </a:pPr>
            <a:r>
              <a:rPr lang="en-US" altLang="zh-CN" sz="5400" b="0" i="0">
                <a:solidFill>
                  <a:srgbClr val="3D589F"/>
                </a:solidFill>
                <a:latin typeface="印品黑体" pitchFamily="34" charset="0"/>
                <a:ea typeface="印品黑体" pitchFamily="34" charset="-122"/>
                <a:cs typeface="印品黑体" pitchFamily="34" charset="-120"/>
              </a:rPr>
              <a:t>撞和交流</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00b01464c?vaa=1&amp;vcp=1&amp;vop=1&amp;pid=8ac90b15c&amp;color=0,55,96&amp;vtp=1&amp;bt=1&amp;bbb=1&amp;hb=1"/>
          <p:cNvSpPr/>
          <p:nvPr/>
        </p:nvSpPr>
        <p:spPr>
          <a:xfrm>
            <a:off x="502920" y="290071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[山西太原山西大学附属中学2025高二期中]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尼日利亚伊巴丹学院最初作为伦敦大学附属学院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历史教</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学的重点是英国史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。20世纪50年代中期伦敦大学同意将非洲历史课程纳入学院教学大纲，</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60年代该校进一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步建立起以非洲史为核心的历史教育体系</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该校历史教学内容的变化(</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C_5_BD.52_2#00b01464c.choices?vaa=1&amp;vcp=1&amp;vop=1&amp;pid=8ac90b15c&amp;color=0,55,96&amp;vtp=1&amp;bbb=1"/>
          <p:cNvSpPr/>
          <p:nvPr/>
        </p:nvSpPr>
        <p:spPr>
          <a:xfrm>
            <a:off x="502920" y="4137950"/>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顺应了非洲民族解放的潮流</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结束了西方殖民主义影响</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还原了非洲历史的真实面貌</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促进了不结盟运动的发展</a:t>
            </a:r>
            <a:endParaRPr lang="en-US" altLang="zh-CN" sz="18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00b01464c?vaa=1&amp;vcp=1&amp;vop=1&amp;pid=8ac90b15c&amp;color=0,55,96&amp;vtp=1&amp;bt=1&amp;bbb=1&amp;hb=1"/>
          <p:cNvSpPr/>
          <p:nvPr/>
        </p:nvSpPr>
        <p:spPr>
          <a:xfrm>
            <a:off x="502920" y="1875572"/>
            <a:ext cx="10570464" cy="37069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【解析】本题结合历史解释考查历史教学与民族解放。据题干信息并结合所学可知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二战后非洲民族解放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运动高涨</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非洲人民在争取民族独立和解放的过程中，对自身历史文化的认同感和自豪感不断增强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伊巴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丹学院将教学重点从英国史转向非洲史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是对这一历史潮流的顺应，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为非洲的民族解放和国家建设服务，</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项正确；虽然教学内容的变化是对西方殖民文化教育的一种反抗和纠正</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但仅仅通过教学内容的改变并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不能完全结束西方殖民主义在多方面的深远影响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排除B项；材料所述现象确实有助于更全面</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、深入地研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究和传播非洲历史</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但这并不意味着就完全还原了非洲历史的真实面貌，排除C项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不结盟运动主要是二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战后新兴独立国家为了在美苏两极格局中寻求独立自主的地位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、维护自身主权和发展利益而兴起的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而伊</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巴丹学院历史教学内容的变化主要是在教育领域内的变革，与不结盟运动的发展之间没有直接的因果关系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和促进作用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排除D项。</a:t>
            </a:r>
            <a:endParaRPr lang="en-US" altLang="zh-CN" dirty="0"/>
          </a:p>
        </p:txBody>
      </p:sp>
      <p:sp>
        <p:nvSpPr>
          <p:cNvPr id="3" name="QC_5_AN.55_1#00b01464c?vaa=1&amp;vcp=1&amp;vop=1&amp;pid=8ac90b15c&amp;color=0,55,96&amp;vtp=1&amp;bbb=1"/>
          <p:cNvSpPr/>
          <p:nvPr/>
        </p:nvSpPr>
        <p:spPr>
          <a:xfrm>
            <a:off x="502920" y="558428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
                                            <p:bg/>
                                          </p:spTgt>
                                        </p:tgtEl>
                                        <p:attrNameLst>
                                          <p:attrName>style.visibility</p:attrName>
                                        </p:attrNameLst>
                                      </p:cBhvr>
                                      <p:to>
                                        <p:strVal val="visible"/>
                                      </p:to>
                                    </p:set>
                                    <p:animEffect transition="in" filter="fade">
                                      <p:cBhvr>
                                        <p:cTn id="59" dur="500"/>
                                        <p:tgtEl>
                                          <p:spTgt spid="3">
                                            <p:bg/>
                                          </p:spTgt>
                                        </p:tgtEl>
                                      </p:cBhvr>
                                    </p:animEffect>
                                    <p:anim calcmode="lin" valueType="num">
                                      <p:cBhvr>
                                        <p:cTn id="60" dur="500" fill="hold"/>
                                        <p:tgtEl>
                                          <p:spTgt spid="3">
                                            <p:bg/>
                                          </p:spTgt>
                                        </p:tgtEl>
                                        <p:attrNameLst>
                                          <p:attrName>ppt_x</p:attrName>
                                        </p:attrNameLst>
                                      </p:cBhvr>
                                      <p:tavLst>
                                        <p:tav tm="0">
                                          <p:val>
                                            <p:strVal val="#ppt_x"/>
                                          </p:val>
                                        </p:tav>
                                        <p:tav tm="100000">
                                          <p:val>
                                            <p:strVal val="#ppt_x"/>
                                          </p:val>
                                        </p:tav>
                                      </p:tavLst>
                                    </p:anim>
                                    <p:anim calcmode="lin" valueType="num">
                                      <p:cBhvr>
                                        <p:cTn id="61" dur="500" fill="hold"/>
                                        <p:tgtEl>
                                          <p:spTgt spid="3">
                                            <p:bg/>
                                          </p:spTgt>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Effect transition="in" filter="fade">
                                      <p:cBhvr>
                                        <p:cTn id="64" dur="500"/>
                                        <p:tgtEl>
                                          <p:spTgt spid="3">
                                            <p:txEl>
                                              <p:pRg st="0" end="0"/>
                                            </p:txEl>
                                          </p:spTgt>
                                        </p:tgtEl>
                                      </p:cBhvr>
                                    </p:animEffect>
                                    <p:anim calcmode="lin" valueType="num">
                                      <p:cBhvr>
                                        <p:cTn id="6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6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custDataLst>
              <p:tags r:id="rId1"/>
            </p:custDataLst>
          </p:nvPr>
        </p:nvGrpSpPr>
        <p:grpSpPr>
          <a:xfrm>
            <a:off x="4482677" y="981075"/>
            <a:ext cx="2550901" cy="840105"/>
            <a:chOff x="8784" y="1890"/>
            <a:chExt cx="3501" cy="1323"/>
          </a:xfrm>
        </p:grpSpPr>
        <p:sp>
          <p:nvSpPr>
            <p:cNvPr id="5" name="矩形: 圆角 9"/>
            <p:cNvSpPr/>
            <p:nvPr>
              <p:custDataLst>
                <p:tags r:id="rId2"/>
              </p:custDataLst>
            </p:nvPr>
          </p:nvSpPr>
          <p:spPr>
            <a:xfrm>
              <a:off x="8784" y="2003"/>
              <a:ext cx="1055" cy="1210"/>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01</a:t>
              </a:r>
              <a:endParaRPr lang="en-US" altLang="zh-CN" sz="2400" dirty="0">
                <a:solidFill>
                  <a:srgbClr val="FFFFFF"/>
                </a:solidFill>
                <a:ea typeface="印品黑体" pitchFamily="34" charset="-122"/>
              </a:endParaRPr>
            </a:p>
          </p:txBody>
        </p:sp>
        <p:sp>
          <p:nvSpPr>
            <p:cNvPr id="23" name="TextBox 39"/>
            <p:cNvSpPr txBox="1"/>
            <p:nvPr>
              <p:custDataLst>
                <p:tags r:id="rId3"/>
              </p:custDataLst>
            </p:nvPr>
          </p:nvSpPr>
          <p:spPr>
            <a:xfrm>
              <a:off x="10557" y="1890"/>
              <a:ext cx="1728" cy="725"/>
            </a:xfrm>
            <a:prstGeom prst="rect">
              <a:avLst/>
            </a:prstGeom>
            <a:noFill/>
          </p:spPr>
          <p:txBody>
            <a:bodyPr wrap="square" rtlCol="0">
              <a:spAutoFit/>
            </a:bodyPr>
            <a:p>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知识绘</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pSp>
      <p:grpSp>
        <p:nvGrpSpPr>
          <p:cNvPr id="39" name="组合 38"/>
          <p:cNvGrpSpPr/>
          <p:nvPr/>
        </p:nvGrpSpPr>
        <p:grpSpPr>
          <a:xfrm>
            <a:off x="747395" y="2364740"/>
            <a:ext cx="2296160" cy="2095500"/>
            <a:chOff x="2680" y="3750"/>
            <a:chExt cx="3616" cy="3300"/>
          </a:xfrm>
        </p:grpSpPr>
        <p:grpSp>
          <p:nvGrpSpPr>
            <p:cNvPr id="2" name="组合 1"/>
            <p:cNvGrpSpPr/>
            <p:nvPr/>
          </p:nvGrpSpPr>
          <p:grpSpPr>
            <a:xfrm>
              <a:off x="2680" y="3750"/>
              <a:ext cx="3164" cy="3301"/>
              <a:chOff x="1289978" y="1804572"/>
              <a:chExt cx="1506855" cy="1572101"/>
            </a:xfrm>
          </p:grpSpPr>
          <p:sp>
            <p:nvSpPr>
              <p:cNvPr id="6" name="文本框 5"/>
              <p:cNvSpPr txBox="1"/>
              <p:nvPr/>
            </p:nvSpPr>
            <p:spPr>
              <a:xfrm>
                <a:off x="1465238" y="1940303"/>
                <a:ext cx="1156335" cy="1300639"/>
              </a:xfrm>
              <a:prstGeom prst="rect">
                <a:avLst/>
              </a:prstGeom>
              <a:noFill/>
            </p:spPr>
            <p:txBody>
              <a:bodyPr wrap="none" rtlCol="0">
                <a:spAutoFit/>
              </a:bodyPr>
              <a:lstStyle/>
              <a:p>
                <a:r>
                  <a:rPr lang="zh-CN" altLang="en-US" sz="5335" b="1" dirty="0">
                    <a:solidFill>
                      <a:srgbClr val="3D589F"/>
                    </a:solidFill>
                    <a:latin typeface="印品黑体" pitchFamily="34" charset="-122"/>
                    <a:ea typeface="印品黑体" pitchFamily="34" charset="-122"/>
                  </a:rPr>
                  <a:t>模块</a:t>
                </a:r>
                <a:endParaRPr lang="zh-CN" altLang="en-US" sz="5335" b="1" dirty="0">
                  <a:solidFill>
                    <a:srgbClr val="3D589F"/>
                  </a:solidFill>
                  <a:latin typeface="印品黑体" pitchFamily="34" charset="-122"/>
                  <a:ea typeface="印品黑体" pitchFamily="34" charset="-122"/>
                </a:endParaRPr>
              </a:p>
              <a:p>
                <a:r>
                  <a:rPr lang="zh-CN" altLang="en-US" sz="5335" b="1" dirty="0">
                    <a:solidFill>
                      <a:srgbClr val="3D589F"/>
                    </a:solidFill>
                    <a:latin typeface="印品黑体" pitchFamily="34" charset="-122"/>
                    <a:ea typeface="印品黑体" pitchFamily="34" charset="-122"/>
                  </a:rPr>
                  <a:t>导航</a:t>
                </a:r>
                <a:endParaRPr lang="zh-CN" altLang="en-US" sz="5335" b="1" dirty="0">
                  <a:solidFill>
                    <a:srgbClr val="3D589F"/>
                  </a:solidFill>
                  <a:latin typeface="印品黑体" pitchFamily="34" charset="-122"/>
                  <a:ea typeface="印品黑体" pitchFamily="34" charset="-122"/>
                </a:endParaRPr>
              </a:p>
            </p:txBody>
          </p:sp>
          <p:sp>
            <p:nvSpPr>
              <p:cNvPr id="3" name="矩形 6"/>
              <p:cNvSpPr/>
              <p:nvPr/>
            </p:nvSpPr>
            <p:spPr>
              <a:xfrm>
                <a:off x="1289978" y="1804572"/>
                <a:ext cx="1506855" cy="1572101"/>
              </a:xfrm>
              <a:custGeom>
                <a:avLst/>
                <a:gdLst>
                  <a:gd name="connsiteX0" fmla="*/ 3164 w 3164"/>
                  <a:gd name="connsiteY0" fmla="*/ 2128 h 3301"/>
                  <a:gd name="connsiteX1" fmla="*/ 3162 w 3164"/>
                  <a:gd name="connsiteY1" fmla="*/ 3301 h 3301"/>
                  <a:gd name="connsiteX2" fmla="*/ 0 w 3164"/>
                  <a:gd name="connsiteY2" fmla="*/ 3301 h 3301"/>
                  <a:gd name="connsiteX3" fmla="*/ 0 w 3164"/>
                  <a:gd name="connsiteY3" fmla="*/ 0 h 3301"/>
                  <a:gd name="connsiteX4" fmla="*/ 3162 w 3164"/>
                  <a:gd name="connsiteY4" fmla="*/ 0 h 3301"/>
                  <a:gd name="connsiteX5" fmla="*/ 3160 w 3164"/>
                  <a:gd name="connsiteY5" fmla="*/ 1178 h 3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4" h="3301">
                    <a:moveTo>
                      <a:pt x="3164" y="2128"/>
                    </a:moveTo>
                    <a:lnTo>
                      <a:pt x="3162" y="3301"/>
                    </a:lnTo>
                    <a:lnTo>
                      <a:pt x="0" y="3301"/>
                    </a:lnTo>
                    <a:lnTo>
                      <a:pt x="0" y="0"/>
                    </a:lnTo>
                    <a:lnTo>
                      <a:pt x="3162" y="0"/>
                    </a:lnTo>
                    <a:cubicBezTo>
                      <a:pt x="3163" y="548"/>
                      <a:pt x="3160" y="1178"/>
                      <a:pt x="3160" y="1178"/>
                    </a:cubicBezTo>
                  </a:path>
                </a:pathLst>
              </a:custGeom>
              <a:noFill/>
              <a:ln w="57150">
                <a:solidFill>
                  <a:srgbClr val="3D58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400" dirty="0">
                  <a:ea typeface="印品黑体" pitchFamily="34" charset="-122"/>
                </a:endParaRPr>
              </a:p>
            </p:txBody>
          </p:sp>
        </p:grpSp>
        <p:sp>
          <p:nvSpPr>
            <p:cNvPr id="38" name="等腰三角形 37"/>
            <p:cNvSpPr/>
            <p:nvPr/>
          </p:nvSpPr>
          <p:spPr>
            <a:xfrm rot="5400000">
              <a:off x="5787" y="5127"/>
              <a:ext cx="567" cy="453"/>
            </a:xfrm>
            <a:prstGeom prst="triangl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p:nvSpPr>
        <p:spPr>
          <a:xfrm>
            <a:off x="9842500" y="124460"/>
            <a:ext cx="1997710" cy="575945"/>
          </a:xfrm>
          <a:prstGeom prst="rect">
            <a:avLst/>
          </a:prstGeom>
          <a:solidFill>
            <a:srgbClr val="3D589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rgbClr val="3D589F"/>
              </a:solidFill>
              <a:uFillTx/>
            </a:endParaRPr>
          </a:p>
        </p:txBody>
      </p:sp>
      <p:pic>
        <p:nvPicPr>
          <p:cNvPr id="4" name="图片 3" descr="未标题-1"/>
          <p:cNvPicPr>
            <a:picLocks noChangeAspect="1"/>
          </p:cNvPicPr>
          <p:nvPr/>
        </p:nvPicPr>
        <p:blipFill>
          <a:blip r:embed="rId4"/>
          <a:stretch>
            <a:fillRect/>
          </a:stretch>
        </p:blipFill>
        <p:spPr>
          <a:xfrm>
            <a:off x="10144760" y="-78105"/>
            <a:ext cx="1695450" cy="906145"/>
          </a:xfrm>
          <a:prstGeom prst="rect">
            <a:avLst/>
          </a:prstGeom>
        </p:spPr>
      </p:pic>
      <p:sp>
        <p:nvSpPr>
          <p:cNvPr id="28" name="TextBox 39"/>
          <p:cNvSpPr txBox="1"/>
          <p:nvPr>
            <p:custDataLst>
              <p:tags r:id="rId5"/>
            </p:custDataLst>
          </p:nvPr>
        </p:nvSpPr>
        <p:spPr>
          <a:xfrm>
            <a:off x="5774055" y="2493010"/>
            <a:ext cx="1097280" cy="460375"/>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重难斩</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27" name="TextBox 39"/>
          <p:cNvSpPr txBox="1"/>
          <p:nvPr>
            <p:custDataLst>
              <p:tags r:id="rId6"/>
            </p:custDataLst>
          </p:nvPr>
        </p:nvSpPr>
        <p:spPr>
          <a:xfrm>
            <a:off x="5774055" y="5085080"/>
            <a:ext cx="1097280" cy="460375"/>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巩固练</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pSp>
        <p:nvGrpSpPr>
          <p:cNvPr id="26" name="组合 25"/>
          <p:cNvGrpSpPr/>
          <p:nvPr>
            <p:custDataLst>
              <p:tags r:id="rId7"/>
            </p:custDataLst>
          </p:nvPr>
        </p:nvGrpSpPr>
        <p:grpSpPr>
          <a:xfrm>
            <a:off x="4483735" y="2507596"/>
            <a:ext cx="2387600" cy="1886964"/>
            <a:chOff x="8938" y="8834"/>
            <a:chExt cx="3760" cy="3248"/>
          </a:xfrm>
        </p:grpSpPr>
        <p:sp>
          <p:nvSpPr>
            <p:cNvPr id="29" name="矩形: 圆角 11"/>
            <p:cNvSpPr/>
            <p:nvPr>
              <p:custDataLst>
                <p:tags r:id="rId8"/>
              </p:custDataLst>
            </p:nvPr>
          </p:nvSpPr>
          <p:spPr>
            <a:xfrm>
              <a:off x="8938" y="8834"/>
              <a:ext cx="1210" cy="120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02</a:t>
              </a:r>
              <a:endParaRPr lang="en-US" altLang="zh-CN" sz="2400" dirty="0">
                <a:solidFill>
                  <a:srgbClr val="FFFFFF"/>
                </a:solidFill>
                <a:ea typeface="印品黑体" pitchFamily="34" charset="-122"/>
              </a:endParaRPr>
            </a:p>
          </p:txBody>
        </p:sp>
        <p:sp>
          <p:nvSpPr>
            <p:cNvPr id="30" name="TextBox 39"/>
            <p:cNvSpPr txBox="1"/>
            <p:nvPr>
              <p:custDataLst>
                <p:tags r:id="rId9"/>
              </p:custDataLst>
            </p:nvPr>
          </p:nvSpPr>
          <p:spPr>
            <a:xfrm>
              <a:off x="10970" y="11290"/>
              <a:ext cx="1728" cy="792"/>
            </a:xfrm>
            <a:prstGeom prst="rect">
              <a:avLst/>
            </a:prstGeom>
            <a:noFill/>
          </p:spPr>
          <p:txBody>
            <a:bodyPr wrap="square" rtlCol="0">
              <a:spAutoFit/>
            </a:bodyPr>
            <a:p>
              <a:pPr algn="l">
                <a:buClrTx/>
                <a:buSzTx/>
                <a:buFontTx/>
              </a:pPr>
              <a:r>
                <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史料解</a:t>
              </a:r>
              <a:endParaRPr lang="en-US" altLang="zh-CN" sz="240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grpSp>
      <p:sp>
        <p:nvSpPr>
          <p:cNvPr id="32" name="矩形: 圆角 11"/>
          <p:cNvSpPr/>
          <p:nvPr>
            <p:custDataLst>
              <p:tags r:id="rId10"/>
            </p:custDataLst>
          </p:nvPr>
        </p:nvSpPr>
        <p:spPr>
          <a:xfrm>
            <a:off x="4483735" y="3974541"/>
            <a:ext cx="768350" cy="701221"/>
          </a:xfrm>
          <a:prstGeom prst="ellipse">
            <a:avLst/>
          </a:prstGeom>
          <a:solidFill>
            <a:srgbClr val="3D58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03</a:t>
            </a:r>
            <a:endParaRPr lang="en-US" altLang="zh-CN" sz="2400" dirty="0">
              <a:solidFill>
                <a:srgbClr val="FFFFFF"/>
              </a:solidFill>
              <a:ea typeface="印品黑体" pitchFamily="34" charset="-122"/>
            </a:endParaRPr>
          </a:p>
        </p:txBody>
      </p:sp>
      <p:sp>
        <p:nvSpPr>
          <p:cNvPr id="35" name="矩形: 圆角 11"/>
          <p:cNvSpPr/>
          <p:nvPr>
            <p:custDataLst>
              <p:tags r:id="rId11"/>
            </p:custDataLst>
          </p:nvPr>
        </p:nvSpPr>
        <p:spPr>
          <a:xfrm>
            <a:off x="4482465" y="4964430"/>
            <a:ext cx="768350" cy="70104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400" dirty="0">
                <a:solidFill>
                  <a:srgbClr val="FFFFFF"/>
                </a:solidFill>
                <a:ea typeface="印品黑体" pitchFamily="34" charset="-122"/>
              </a:rPr>
              <a:t>04</a:t>
            </a:r>
            <a:endParaRPr lang="en-US" altLang="zh-CN" sz="2400" dirty="0">
              <a:solidFill>
                <a:srgbClr val="FFFFFF"/>
              </a:solidFill>
              <a:ea typeface="印品黑体" pitchFamily="34" charset="-122"/>
            </a:endParaRPr>
          </a:p>
        </p:txBody>
      </p:sp>
      <p:sp>
        <p:nvSpPr>
          <p:cNvPr id="10" name="C_1#目录1:de95b9341?lid=3985a7975&amp;cid=3985a7975&amp;vtp=1&amp;bt=1&amp;bbb=1"/>
          <p:cNvSpPr/>
          <p:nvPr/>
        </p:nvSpPr>
        <p:spPr>
          <a:xfrm>
            <a:off x="5943600" y="1474216"/>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第一次世界大战与民族民主意识的觉醒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7" name="C_1#目录1:de95b9341?lid=a356e8b27&amp;cid=a356e8b27&amp;vtp=1&amp;bbb=1"/>
          <p:cNvSpPr/>
          <p:nvPr/>
        </p:nvSpPr>
        <p:spPr>
          <a:xfrm>
            <a:off x="5943600" y="175768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第二次世界大战与世界殖民体系的瓦解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基础</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2" name="C_1#目录1:de95b9341?lid=440beebcc&amp;cid=440beebcc&amp;vtp=1&amp;bbb=1"/>
          <p:cNvSpPr/>
          <p:nvPr/>
        </p:nvSpPr>
        <p:spPr>
          <a:xfrm>
            <a:off x="5943600" y="2050288"/>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知识点3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第二次世界大战后新兴民族国家的文化发展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9" name="C_1#目录1:de95b9341?lid=9a5d0f41b&amp;cid=9a5d0f41b&amp;vtp=1&amp;bbb=1">
            <a:hlinkClick r:id="rId12" action="ppaction://hlinksldjump"/>
          </p:cNvPr>
          <p:cNvSpPr/>
          <p:nvPr/>
        </p:nvSpPr>
        <p:spPr>
          <a:xfrm>
            <a:off x="5943600" y="2992882"/>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不同地区民族民主运动存在差异的深层动因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17" name="C_1#目录1:de95b9341?lid=c6a95c035&amp;cid=c6a95c035&amp;vtp=1&amp;bbb=1">
            <a:hlinkClick r:id="rId13" action="ppaction://hlinksldjump"/>
          </p:cNvPr>
          <p:cNvSpPr/>
          <p:nvPr/>
        </p:nvSpPr>
        <p:spPr>
          <a:xfrm>
            <a:off x="5943600" y="3348990"/>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二战后世界殖民体系崩溃的原因和意义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20" name="C_1#目录1:de95b9341?lid=fd8e9bd21&amp;cid=fd8e9bd21&amp;vtp=1&amp;bbb=1">
            <a:hlinkClick r:id="rId14" action="ppaction://hlinksldjump"/>
          </p:cNvPr>
          <p:cNvSpPr/>
          <p:nvPr/>
        </p:nvSpPr>
        <p:spPr>
          <a:xfrm>
            <a:off x="5943600" y="3688969"/>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要点3</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二战后新兴民族国家文化发展的特点    </a:t>
            </a:r>
            <a:r>
              <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重点</a:t>
            </a:r>
            <a:endParaRPr lang="zh-CN" altLang="en-US"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p:txBody>
      </p:sp>
      <p:sp>
        <p:nvSpPr>
          <p:cNvPr id="24" name="C_1#目录1:de95b9341?lid=f5613d541&amp;cid=f5613d541&amp;vtp=1&amp;bbb=1"/>
          <p:cNvSpPr/>
          <p:nvPr/>
        </p:nvSpPr>
        <p:spPr>
          <a:xfrm>
            <a:off x="5943600" y="4363847"/>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史料1</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第一次世界大战后亚洲民族民主运动的特点</a:t>
            </a:r>
            <a:endParaRPr lang="en-US" altLang="zh-CN" sz="1600" dirty="0"/>
          </a:p>
        </p:txBody>
      </p:sp>
      <p:sp>
        <p:nvSpPr>
          <p:cNvPr id="25" name="C_1#目录1:de95b9341?lid=51983cba8&amp;cid=51983cba8&amp;vtp=1&amp;bbb=1"/>
          <p:cNvSpPr/>
          <p:nvPr/>
        </p:nvSpPr>
        <p:spPr>
          <a:xfrm>
            <a:off x="5943600" y="4647311"/>
            <a:ext cx="6117336" cy="283464"/>
          </a:xfrm>
          <a:prstGeom prst="rect">
            <a:avLst/>
          </a:prstGeom>
          <a:noFill/>
        </p:spPr>
        <p:txBody>
          <a:bodyPr wrap="none" lIns="0" tIns="0" rIns="0" bIns="0" rtlCol="0" anchor="ctr"/>
          <a:lstStyle/>
          <a:p>
            <a:pPr algn="l" latinLnBrk="1">
              <a:lnSpc>
                <a:spcPts val="2400"/>
              </a:lnSpc>
            </a:pP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史料2</a:t>
            </a:r>
            <a:r>
              <a:rPr lang="en-US" altLang="zh-CN" sz="16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6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第二次世界大战后新兴民族国家形成的文化特色及认识</a:t>
            </a:r>
            <a:endParaRPr lang="en-US" altLang="zh-CN"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a5d0f41b?vcp=1&amp;pid=941989202&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要点1</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不同地区民族民主运动存在差异的深层动因</a:t>
            </a:r>
            <a:endParaRPr lang="en-US" altLang="zh-CN" sz="2000" dirty="0"/>
          </a:p>
        </p:txBody>
      </p:sp>
      <p:sp>
        <p:nvSpPr>
          <p:cNvPr id="3" name="P_5_BD#b18b47213?vcp=1&amp;pid=9a5d0f41b&amp;color=0,55,96&amp;vtp=1&amp;bbb=1"/>
          <p:cNvSpPr/>
          <p:nvPr/>
        </p:nvSpPr>
        <p:spPr>
          <a:xfrm>
            <a:off x="502920" y="1940623"/>
            <a:ext cx="10570464" cy="28657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1.殖民统治的多样性</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1）直接统治催生激进反抗。</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2）间接统治允许改良空间。</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3）经济掠夺模式（如拉美资源出口、中国商品倾销）决定反抗目标的差异。</a:t>
            </a:r>
            <a:endParaRPr lang="en-US" altLang="zh-CN" sz="1800" dirty="0"/>
          </a:p>
          <a:p>
            <a:pPr latinLnBrk="1">
              <a:lnSpc>
                <a:spcPts val="3300"/>
              </a:lnSpc>
            </a:pPr>
            <a:r>
              <a:rPr lang="en-US" altLang="zh-CN" b="1"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.社会阶级的分化与联合</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1）民族资产阶级的成熟度（如中国上海工商界、印度孟买纺织业）决定运动是否转向抗争。</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2）农民与工人的参与度（如墨西哥农民军、中国五四运动工人罢工）影响运动深度。</a:t>
            </a:r>
            <a:endParaRPr lang="en-US" altLang="zh-CN" sz="18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18b47213?vcp=1&amp;pid=9a5d0f41b&amp;color=0,55,96&amp;mp=1&amp;vtp=1&amp;bt=1&amp;bbb=1&amp;hb=1"/>
          <p:cNvSpPr/>
          <p:nvPr/>
        </p:nvSpPr>
        <p:spPr>
          <a:xfrm>
            <a:off x="502920" y="1852965"/>
            <a:ext cx="10570464" cy="20275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3.思想资源的本土化调适：</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威尔逊主义、列宁民族自决权理论等与本土文化（如甘地的“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真理坚固”、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中国儒家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“大同”思想）的结合，</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形成各具特色的抗争思想体系。</a:t>
            </a:r>
            <a:endPar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376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4.一战的催化作用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（1）宗主国军事虚弱（如法国在越南、英国在印度的兵力抽调）为反抗提供窗口期。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100"/>
              </a:lnSpc>
              <a:spcBef>
                <a:spcPts val="0"/>
              </a:spcBef>
              <a:spcAft>
                <a:spcPts val="0"/>
              </a:spcAft>
              <a:buClrTx/>
              <a:buSzTx/>
              <a:buFontTx/>
              <a:buNone/>
              <a:defRPr/>
            </a:pPr>
            <a:r>
              <a:rPr kumimoji="0" lang="en-US" altLang="zh-CN" b="0" i="0" strike="noStrike" kern="1200" cap="none" spc="0" normalizeH="0" baseline="0" noProof="0">
                <a:ln>
                  <a:noFill/>
                </a:ln>
                <a:solidFill>
                  <a:srgbClr val="00376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（2）战争引发的经济危机（如粮食短缺、通货膨胀）激化社会矛盾。</a:t>
            </a:r>
            <a:endParaRPr lang="en-US" altLang="zh-CN"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QC_5_BD.1_1#4a3729420?vaa=1&amp;vcp=1&amp;vop=1&amp;pid=9a5d0f41b&amp;color=0,55,96&amp;vtp=1&amp;bbb=1&amp;hb=1"/>
          <p:cNvSpPr/>
          <p:nvPr/>
        </p:nvSpPr>
        <p:spPr>
          <a:xfrm>
            <a:off x="502920" y="1503336"/>
            <a:ext cx="10570464" cy="1189355"/>
          </a:xfrm>
          <a:prstGeom prst="rect">
            <a:avLst/>
          </a:prstGeom>
          <a:noFill/>
        </p:spPr>
        <p:txBody>
          <a:bodyPr wrap="none" lIns="0" tIns="0" rIns="0" bIns="0" rtlCol="0" anchor="t"/>
          <a:lstStyle/>
          <a:p>
            <a:pPr algn="l" latinLnBrk="1">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例1</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[安徽部分学校2025高二段考]</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19世纪末20世纪初，亚非拉民族解放运动具有不平衡性</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非洲反帝斗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争的主要领导者是旧式统治阶级</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而亚洲和拉丁美洲则进入资产阶级领导的民族民主革命阶段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。产生这一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不同的根本原因是(</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5_BD.1_2#4a3729420.choices?vaa=1&amp;vcp=1&amp;vop=1&amp;pid=9a5d0f41b&amp;color=0,55,96&amp;vtp=1&amp;bbb=1"/>
          <p:cNvSpPr/>
          <p:nvPr/>
        </p:nvSpPr>
        <p:spPr>
          <a:xfrm>
            <a:off x="502920" y="2692691"/>
            <a:ext cx="10570464" cy="770255"/>
          </a:xfrm>
          <a:prstGeom prst="rect">
            <a:avLst/>
          </a:prstGeom>
          <a:noFill/>
        </p:spPr>
        <p:txBody>
          <a:bodyPr wrap="none" lIns="0" tIns="0" rIns="0" bIns="0" rtlCol="0" anchor="t"/>
          <a:lstStyle/>
          <a:p>
            <a:pPr latinLnBrk="1">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社会思想意识形态的差异</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社会阶级结构的差异</a:t>
            </a:r>
            <a:endParaRPr lang="en-US" altLang="zh-CN" sz="1800" dirty="0"/>
          </a:p>
          <a:p>
            <a:pPr latinLnBrk="1">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人民群众是否支持反帝斗争</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社会经济结构的差异</a:t>
            </a:r>
            <a:endParaRPr lang="en-US" altLang="zh-CN" sz="1800" dirty="0"/>
          </a:p>
        </p:txBody>
      </p:sp>
      <p:sp>
        <p:nvSpPr>
          <p:cNvPr id="3" name="QC_5_AN.7_1#474c14114.bracket?vaa=1&amp;vcp=1&amp;vop=1&amp;pid=c6a95c035&amp;color=0,55,96&amp;vpa=2&amp;vtp=1"/>
          <p:cNvSpPr/>
          <p:nvPr/>
        </p:nvSpPr>
        <p:spPr>
          <a:xfrm>
            <a:off x="2578576" y="2692277"/>
            <a:ext cx="331788" cy="344615"/>
          </a:xfrm>
          <a:prstGeom prst="rect">
            <a:avLst/>
          </a:prstGeom>
          <a:noFill/>
        </p:spPr>
        <p:txBody>
          <a:bodyPr wrap="none" lIns="0" tIns="0" rIns="0" bIns="0" rtlCol="0" anchor="t"/>
          <a:lstStyle/>
          <a:p>
            <a:pPr algn="ctr" latinLnBrk="1">
              <a:lnSpc>
                <a:spcPts val="3000"/>
              </a:lnSpc>
            </a:pPr>
            <a:endParaRPr lang="en-US" altLang="zh-CN" dirty="0"/>
          </a:p>
        </p:txBody>
      </p:sp>
      <p:sp>
        <p:nvSpPr>
          <p:cNvPr id="5" name="QC_5_AS.3_1#4a3729420?vaa=1&amp;vcp=1&amp;vop=1&amp;pid=9a5d0f41b&amp;color=0,55,96&amp;vtp=1&amp;bt=1&amp;bbb=1&amp;hb=1"/>
          <p:cNvSpPr/>
          <p:nvPr/>
        </p:nvSpPr>
        <p:spPr>
          <a:xfrm>
            <a:off x="502920" y="3462437"/>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【解析】本题考查亚非拉民族解放运动。经济基础决定上层建筑，社会经济结构的差异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（资本主义发展程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度不同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）直接影响了阶级力量对比，从而决定了反帝斗争的领导权归属，D项正确；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非洲传统社会以部落、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宗教或封建思想为主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亚洲和拉丁美洲则较早受到启蒙思想、民族主义影响，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这背后是由经济基础决定的，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A项；非洲以传统酋长、封建主为领导者，亚洲和拉丁美洲资产阶级力量较强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但阶级结构本身是由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（如生产方式、生产关系）决定的，排除B项；人民群众的支持是反帝斗争的重要条件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导致领导阶级不同的根本原因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非洲、亚洲和拉丁美洲的民众均支持反帝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但领导权归属取决于当地社会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经济的发展水平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500"/>
                                        <p:tgtEl>
                                          <p:spTgt spid="5">
                                            <p:txEl>
                                              <p:pRg st="0" end="0"/>
                                            </p:txEl>
                                          </p:spTgt>
                                        </p:tgtEl>
                                      </p:cBhvr>
                                    </p:animEffect>
                                    <p:anim calcmode="lin" valueType="num">
                                      <p:cBhvr>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500"/>
                                        <p:tgtEl>
                                          <p:spTgt spid="5">
                                            <p:txEl>
                                              <p:pRg st="1" end="1"/>
                                            </p:txEl>
                                          </p:spTgt>
                                        </p:tgtEl>
                                      </p:cBhvr>
                                    </p:animEffect>
                                    <p:anim calcmode="lin" valueType="num">
                                      <p:cBhvr>
                                        <p:cTn id="2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5">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anim calcmode="lin" valueType="num">
                                      <p:cBhvr>
                                        <p:cTn id="2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fade">
                                      <p:cBhvr>
                                        <p:cTn id="29" dur="500"/>
                                        <p:tgtEl>
                                          <p:spTgt spid="5">
                                            <p:txEl>
                                              <p:pRg st="3" end="3"/>
                                            </p:txEl>
                                          </p:spTgt>
                                        </p:tgtEl>
                                      </p:cBhvr>
                                    </p:animEffect>
                                    <p:anim calcmode="lin" valueType="num">
                                      <p:cBhvr>
                                        <p:cTn id="30"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500"/>
                                        <p:tgtEl>
                                          <p:spTgt spid="5">
                                            <p:txEl>
                                              <p:pRg st="4" end="4"/>
                                            </p:txEl>
                                          </p:spTgt>
                                        </p:tgtEl>
                                      </p:cBhvr>
                                    </p:animEffect>
                                    <p:anim calcmode="lin" valueType="num">
                                      <p:cBhvr>
                                        <p:cTn id="3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fade">
                                      <p:cBhvr>
                                        <p:cTn id="39" dur="500"/>
                                        <p:tgtEl>
                                          <p:spTgt spid="5">
                                            <p:txEl>
                                              <p:pRg st="5" end="5"/>
                                            </p:txEl>
                                          </p:spTgt>
                                        </p:tgtEl>
                                      </p:cBhvr>
                                    </p:animEffect>
                                    <p:anim calcmode="lin" valueType="num">
                                      <p:cBhvr>
                                        <p:cTn id="40"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6" end="6"/>
                                            </p:txEl>
                                          </p:spTgt>
                                        </p:tgtEl>
                                        <p:attrNameLst>
                                          <p:attrName>style.visibility</p:attrName>
                                        </p:attrNameLst>
                                      </p:cBhvr>
                                      <p:to>
                                        <p:strVal val="visible"/>
                                      </p:to>
                                    </p:set>
                                    <p:animEffect transition="in" filter="fade">
                                      <p:cBhvr>
                                        <p:cTn id="44" dur="500"/>
                                        <p:tgtEl>
                                          <p:spTgt spid="5">
                                            <p:txEl>
                                              <p:pRg st="6" end="6"/>
                                            </p:txEl>
                                          </p:spTgt>
                                        </p:tgtEl>
                                      </p:cBhvr>
                                    </p:animEffect>
                                    <p:anim calcmode="lin" valueType="num">
                                      <p:cBhvr>
                                        <p:cTn id="4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a3729420?vaa=1&amp;vcp=1&amp;vop=1&amp;pid=9a5d0f41b&amp;color=0,55,96&amp;vtp=1&amp;bt=1&amp;bbb=1&amp;hb=1"/>
          <p:cNvSpPr/>
          <p:nvPr/>
        </p:nvSpPr>
        <p:spPr>
          <a:xfrm>
            <a:off x="502920" y="2288322"/>
            <a:ext cx="10570464" cy="2868740"/>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【解析】本题考查亚非拉民族解放运动。经济基础决定上层建筑，社会经济结构的差异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（资本主义发展程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度不同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）直接影响了阶级力量对比，从而决定了反帝斗争的领导权归属，D项正确；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非洲传统社会以部落、</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宗教或封建思想为主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亚洲和拉丁美洲则较早受到启蒙思想、民族主义影响，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这背后是由经济基础决定的，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A项；非洲以传统酋长、封建主为领导者，亚洲和拉丁美洲资产阶级力量较强</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但阶级结构本身是由</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（如生产方式、生产关系）决定的，排除B项；人民群众的支持是反帝斗争的重要条件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但并非</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导致领导阶级不同的根本原因</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非洲、亚洲和拉丁美洲的民众均支持反帝</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但领导权归属取决于当地社会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latinLnBrk="1">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经济的发展水平</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排除C项。</a:t>
            </a:r>
            <a:endParaRPr lang="en-US" altLang="zh-CN" dirty="0"/>
          </a:p>
        </p:txBody>
      </p:sp>
      <p:sp>
        <p:nvSpPr>
          <p:cNvPr id="3" name="QC_5_AN.4_1#4a3729420?vaa=1&amp;vcp=1&amp;vop=1&amp;pid=9a5d0f41b&amp;color=0,55,96&amp;vtp=1&amp;bbb=1"/>
          <p:cNvSpPr/>
          <p:nvPr/>
        </p:nvSpPr>
        <p:spPr>
          <a:xfrm>
            <a:off x="502920" y="5171539"/>
            <a:ext cx="10570464" cy="363665"/>
          </a:xfrm>
          <a:prstGeom prst="rect">
            <a:avLst/>
          </a:prstGeom>
          <a:noFill/>
        </p:spPr>
        <p:txBody>
          <a:bodyPr wrap="none" lIns="0" tIns="0" rIns="0" bIns="0" rtlCol="0" anchor="t"/>
          <a:lstStyle/>
          <a:p>
            <a:pPr algn="l" latinLnBrk="1">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【答案】</a:t>
            </a:r>
            <a:r>
              <a:rPr lang="en-US" altLang="zh-CN" sz="18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bg/>
                                          </p:spTgt>
                                        </p:tgtEl>
                                        <p:attrNameLst>
                                          <p:attrName>style.visibility</p:attrName>
                                        </p:attrNameLst>
                                      </p:cBhvr>
                                      <p:to>
                                        <p:strVal val="visible"/>
                                      </p:to>
                                    </p:set>
                                    <p:animEffect transition="in" filter="fade">
                                      <p:cBhvr>
                                        <p:cTn id="49" dur="500"/>
                                        <p:tgtEl>
                                          <p:spTgt spid="3">
                                            <p:bg/>
                                          </p:spTgt>
                                        </p:tgtEl>
                                      </p:cBhvr>
                                    </p:animEffect>
                                    <p:anim calcmode="lin" valueType="num">
                                      <p:cBhvr>
                                        <p:cTn id="50" dur="500" fill="hold"/>
                                        <p:tgtEl>
                                          <p:spTgt spid="3">
                                            <p:bg/>
                                          </p:spTgt>
                                        </p:tgtEl>
                                        <p:attrNameLst>
                                          <p:attrName>ppt_x</p:attrName>
                                        </p:attrNameLst>
                                      </p:cBhvr>
                                      <p:tavLst>
                                        <p:tav tm="0">
                                          <p:val>
                                            <p:strVal val="#ppt_x"/>
                                          </p:val>
                                        </p:tav>
                                        <p:tav tm="100000">
                                          <p:val>
                                            <p:strVal val="#ppt_x"/>
                                          </p:val>
                                        </p:tav>
                                      </p:tavLst>
                                    </p:anim>
                                    <p:anim calcmode="lin" valueType="num">
                                      <p:cBhvr>
                                        <p:cTn id="51" dur="500" fill="hold"/>
                                        <p:tgtEl>
                                          <p:spTgt spid="3">
                                            <p:bg/>
                                          </p:spTgt>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
                                            <p:txEl>
                                              <p:pRg st="0" end="0"/>
                                            </p:txEl>
                                          </p:spTgt>
                                        </p:tgtEl>
                                        <p:attrNameLst>
                                          <p:attrName>style.visibility</p:attrName>
                                        </p:attrNameLst>
                                      </p:cBhvr>
                                      <p:to>
                                        <p:strVal val="visible"/>
                                      </p:to>
                                    </p:set>
                                    <p:animEffect transition="in" filter="fade">
                                      <p:cBhvr>
                                        <p:cTn id="54" dur="500"/>
                                        <p:tgtEl>
                                          <p:spTgt spid="3">
                                            <p:txEl>
                                              <p:pRg st="0" end="0"/>
                                            </p:txEl>
                                          </p:spTgt>
                                        </p:tgtEl>
                                      </p:cBhvr>
                                    </p:animEffect>
                                    <p:anim calcmode="lin" valueType="num">
                                      <p:cBhvr>
                                        <p:cTn id="5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c6a95c035?vcp=1&amp;pid=941989202&amp;color=101,101,255&amp;vtp=1&amp;bt=1&amp;bbb=1"/>
          <p:cNvSpPr/>
          <p:nvPr/>
        </p:nvSpPr>
        <p:spPr>
          <a:xfrm>
            <a:off x="502920" y="1508760"/>
            <a:ext cx="10570464" cy="812800"/>
          </a:xfrm>
          <a:prstGeom prst="rect">
            <a:avLst/>
          </a:prstGeom>
          <a:noFill/>
        </p:spPr>
        <p:txBody>
          <a:bodyPr wrap="none" lIns="0" tIns="0" rIns="0" bIns="0" rtlCol="0" anchor="t"/>
          <a:lstStyle/>
          <a:p>
            <a:pPr algn="l" latinLnBrk="1">
              <a:lnSpc>
                <a:spcPts val="3400"/>
              </a:lnSpc>
            </a:pP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要点2</a:t>
            </a:r>
            <a:r>
              <a:rPr lang="en-US" altLang="zh-CN" sz="2000" b="0" i="0" dirty="0">
                <a:solidFill>
                  <a:srgbClr val="6565FF"/>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6565FF"/>
                </a:solidFill>
                <a:latin typeface="Times New Roman" panose="02020603050405020304" pitchFamily="34" charset="0"/>
                <a:ea typeface="微软雅黑" panose="020B0503020204020204" pitchFamily="34" charset="-122"/>
                <a:cs typeface="Times New Roman" panose="02020603050405020304" pitchFamily="34" charset="-120"/>
              </a:rPr>
              <a:t>二战后世界殖民体系崩溃的原因和意义</a:t>
            </a:r>
            <a:endParaRPr lang="en-US" altLang="zh-CN" sz="2000" dirty="0"/>
          </a:p>
        </p:txBody>
      </p:sp>
      <p:sp>
        <p:nvSpPr>
          <p:cNvPr id="3" name="P_5_BD#140cd550e?vcp=1&amp;pid=c6a95c035&amp;color=0,55,96&amp;vtp=1&amp;bbb=1"/>
          <p:cNvSpPr/>
          <p:nvPr/>
        </p:nvSpPr>
        <p:spPr>
          <a:xfrm>
            <a:off x="502920" y="1940623"/>
            <a:ext cx="10570464" cy="2865755"/>
          </a:xfrm>
          <a:prstGeom prst="rect">
            <a:avLst/>
          </a:prstGeom>
          <a:noFill/>
        </p:spPr>
        <p:txBody>
          <a:bodyPr wrap="none" lIns="0" tIns="0" rIns="0" bIns="0" rtlCol="0" anchor="t"/>
          <a:lstStyle/>
          <a:p>
            <a:pPr algn="l" latinLnBrk="1">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1.原因</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1）20世纪的两次世界大战削弱了帝国主义国家的实力。</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2）在反法西斯斗争中，殖民地、半殖民地人民的觉悟提高，民族民主意识增强。</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3）大战促进了殖民地、半殖民地民族经济的发展。</a:t>
            </a:r>
            <a:endParaRPr lang="en-US" altLang="zh-CN" sz="180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spc="-5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4）以苏联为首的社会主义力量的壮大，鼓舞并有力地支持了殖民地、半殖民地人民的民族解放斗争。</a:t>
            </a:r>
            <a:endParaRPr lang="en-US" altLang="zh-CN" sz="1800" spc="-50" dirty="0"/>
          </a:p>
          <a:p>
            <a:pPr latinLnBrk="1">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5）亚非会议后，第三世界国家进一步联合起来，进行反帝反殖民统治斗争，削弱了帝国主义的力量。</a:t>
            </a:r>
            <a:endParaRPr lang="en-US" altLang="zh-CN" sz="1800" dirty="0"/>
          </a:p>
          <a:p>
            <a:pPr latinLnBrk="1">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6）联合国的非殖民地化活动也是推动殖民地、半殖民地民族独立运动发展的重要因素。</a:t>
            </a:r>
            <a:endParaRPr lang="en-US" altLang="zh-CN" sz="1800" dirty="0"/>
          </a:p>
        </p:txBody>
      </p:sp>
    </p:spTree>
  </p:cSld>
  <p:clrMapOvr>
    <a:masterClrMapping/>
  </p:clrMapOvr>
  <p:transition/>
</p:sld>
</file>

<file path=ppt/tags/tag1.xml><?xml version="1.0" encoding="utf-8"?>
<p:tagLst xmlns:p="http://schemas.openxmlformats.org/presentationml/2006/main">
  <p:tag name="KSO_WM_DIAGRAM_VIRTUALLY_FRAME" val="{&quot;height&quot;:395.07023622047245,&quot;left&quot;:309.9166929133858,&quot;top&quot;:77.25,&quot;width&quot;:605.1494488188976}"/>
</p:tagLst>
</file>

<file path=ppt/tags/tag10.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2.xml><?xml version="1.0" encoding="utf-8"?>
<p:tagLst xmlns:p="http://schemas.openxmlformats.org/presentationml/2006/main">
  <p:tag name="KSO_WM_DIAGRAM_VIRTUALLY_FRAME" val="{&quot;height&quot;:395.07023622047245,&quot;left&quot;:309.9166929133858,&quot;top&quot;:77.25,&quot;width&quot;:605.1494488188976}"/>
</p:tagLst>
</file>

<file path=ppt/tags/tag3.xml><?xml version="1.0" encoding="utf-8"?>
<p:tagLst xmlns:p="http://schemas.openxmlformats.org/presentationml/2006/main">
  <p:tag name="KSO_WM_DIAGRAM_VIRTUALLY_FRAME" val="{&quot;height&quot;:395.07023622047245,&quot;left&quot;:309.9166929133858,&quot;top&quot;:77.25,&quot;width&quot;:605.1494488188976}"/>
</p:tagLst>
</file>

<file path=ppt/tags/tag4.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5.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6.xml><?xml version="1.0" encoding="utf-8"?>
<p:tagLst xmlns:p="http://schemas.openxmlformats.org/presentationml/2006/main">
  <p:tag name="KSO_WM_DIAGRAM_VIRTUALLY_FRAME" val="{&quot;height&quot;:395.07023622047245,&quot;left&quot;:309.9166929133858,&quot;top&quot;:77.25,&quot;width&quot;:605.1494488188976}"/>
</p:tagLst>
</file>

<file path=ppt/tags/tag7.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8.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ags/tag9.xml><?xml version="1.0" encoding="utf-8"?>
<p:tagLst xmlns:p="http://schemas.openxmlformats.org/presentationml/2006/main">
  <p:tag name="KSO_WM_BEAUTIFY_FLAG" val=""/>
  <p:tag name="KSO_WM_DIAGRAM_VIRTUALLY_FRAME" val="{&quot;height&quot;:395.07023622047245,&quot;left&quot;:309.9166929133858,&quot;top&quot;:77.25,&quot;width&quot;:605.1494488188976}"/>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8825</Words>
  <Application>WPS 演示</Application>
  <PresentationFormat>宽屏</PresentationFormat>
  <Paragraphs>356</Paragraphs>
  <Slides>31</Slides>
  <Notes>30</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31</vt:i4>
      </vt:variant>
    </vt:vector>
  </HeadingPairs>
  <TitlesOfParts>
    <vt:vector size="54"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黑体</vt:lpstr>
      <vt:lpstr>Times New Roman</vt:lpstr>
      <vt:lpstr>Times New Roman</vt:lpstr>
      <vt:lpstr>宋体</vt:lpstr>
      <vt:lpstr>Calibri</vt:lpstr>
      <vt:lpstr>等线</vt:lpstr>
      <vt:lpstr>仿宋</vt:lpstr>
      <vt:lpstr>仿宋</vt:lpstr>
      <vt:lpstr>Arial Unicode MS</vt:lpstr>
      <vt:lpstr>楷体</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噫吁嚱盒盒</cp:lastModifiedBy>
  <cp:revision>5</cp:revision>
  <dcterms:created xsi:type="dcterms:W3CDTF">2025-10-24T09:18:00Z</dcterms:created>
  <dcterms:modified xsi:type="dcterms:W3CDTF">2025-10-27T10:39:44Z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76F4AC894ADD4E6E948E0B4925D4C40D_13</vt:lpwstr>
  </property>
  <property fmtid="{D5CDD505-2E9C-101B-9397-08002B2CF9AE}" pid="3" name="KSOProductBuildVer">
    <vt:lpwstr>2052-12.1.0.23125</vt:lpwstr>
  </property>
</Properties>
</file>